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4" r:id="rId2"/>
  </p:sldMasterIdLst>
  <p:notesMasterIdLst>
    <p:notesMasterId r:id="rId75"/>
  </p:notesMasterIdLst>
  <p:sldIdLst>
    <p:sldId id="256" r:id="rId3"/>
    <p:sldId id="257" r:id="rId4"/>
    <p:sldId id="343" r:id="rId5"/>
    <p:sldId id="273" r:id="rId6"/>
    <p:sldId id="425" r:id="rId7"/>
    <p:sldId id="430" r:id="rId8"/>
    <p:sldId id="429" r:id="rId9"/>
    <p:sldId id="426" r:id="rId10"/>
    <p:sldId id="427" r:id="rId11"/>
    <p:sldId id="412" r:id="rId12"/>
    <p:sldId id="345" r:id="rId13"/>
    <p:sldId id="348" r:id="rId14"/>
    <p:sldId id="432" r:id="rId15"/>
    <p:sldId id="422" r:id="rId16"/>
    <p:sldId id="276" r:id="rId17"/>
    <p:sldId id="346" r:id="rId18"/>
    <p:sldId id="347" r:id="rId19"/>
    <p:sldId id="423" r:id="rId20"/>
    <p:sldId id="283" r:id="rId21"/>
    <p:sldId id="431" r:id="rId22"/>
    <p:sldId id="286" r:id="rId23"/>
    <p:sldId id="424" r:id="rId24"/>
    <p:sldId id="291" r:id="rId25"/>
    <p:sldId id="288" r:id="rId26"/>
    <p:sldId id="287" r:id="rId27"/>
    <p:sldId id="289" r:id="rId28"/>
    <p:sldId id="290" r:id="rId29"/>
    <p:sldId id="349" r:id="rId30"/>
    <p:sldId id="279" r:id="rId31"/>
    <p:sldId id="350" r:id="rId32"/>
    <p:sldId id="355" r:id="rId33"/>
    <p:sldId id="358" r:id="rId34"/>
    <p:sldId id="360" r:id="rId35"/>
    <p:sldId id="361" r:id="rId36"/>
    <p:sldId id="366" r:id="rId37"/>
    <p:sldId id="428" r:id="rId38"/>
    <p:sldId id="371" r:id="rId39"/>
    <p:sldId id="374" r:id="rId40"/>
    <p:sldId id="373" r:id="rId41"/>
    <p:sldId id="376" r:id="rId42"/>
    <p:sldId id="380" r:id="rId43"/>
    <p:sldId id="383" r:id="rId44"/>
    <p:sldId id="388" r:id="rId45"/>
    <p:sldId id="390" r:id="rId46"/>
    <p:sldId id="391" r:id="rId47"/>
    <p:sldId id="421" r:id="rId48"/>
    <p:sldId id="393" r:id="rId49"/>
    <p:sldId id="295" r:id="rId50"/>
    <p:sldId id="395" r:id="rId51"/>
    <p:sldId id="396" r:id="rId52"/>
    <p:sldId id="304" r:id="rId53"/>
    <p:sldId id="397" r:id="rId54"/>
    <p:sldId id="398" r:id="rId55"/>
    <p:sldId id="399" r:id="rId56"/>
    <p:sldId id="303" r:id="rId57"/>
    <p:sldId id="414" r:id="rId58"/>
    <p:sldId id="415" r:id="rId59"/>
    <p:sldId id="416" r:id="rId60"/>
    <p:sldId id="417" r:id="rId61"/>
    <p:sldId id="401" r:id="rId62"/>
    <p:sldId id="419" r:id="rId63"/>
    <p:sldId id="420" r:id="rId64"/>
    <p:sldId id="311" r:id="rId65"/>
    <p:sldId id="316" r:id="rId66"/>
    <p:sldId id="402" r:id="rId67"/>
    <p:sldId id="307" r:id="rId68"/>
    <p:sldId id="308" r:id="rId69"/>
    <p:sldId id="312" r:id="rId70"/>
    <p:sldId id="313" r:id="rId71"/>
    <p:sldId id="317" r:id="rId72"/>
    <p:sldId id="340" r:id="rId73"/>
    <p:sldId id="342" r:id="rId74"/>
  </p:sldIdLst>
  <p:sldSz cx="9906000" cy="6858000" type="A4"/>
  <p:notesSz cx="6858000" cy="91440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79" autoAdjust="0"/>
    <p:restoredTop sz="86353" autoAdjust="0"/>
  </p:normalViewPr>
  <p:slideViewPr>
    <p:cSldViewPr>
      <p:cViewPr varScale="1">
        <p:scale>
          <a:sx n="73" d="100"/>
          <a:sy n="73" d="100"/>
        </p:scale>
        <p:origin x="144" y="78"/>
      </p:cViewPr>
      <p:guideLst>
        <p:guide orient="horz" pos="2160"/>
        <p:guide pos="3120"/>
      </p:guideLst>
    </p:cSldViewPr>
  </p:slideViewPr>
  <p:outlineViewPr>
    <p:cViewPr>
      <p:scale>
        <a:sx n="33" d="100"/>
        <a:sy n="33" d="100"/>
      </p:scale>
      <p:origin x="0" y="-4694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9" d="100"/>
          <a:sy n="59" d="100"/>
        </p:scale>
        <p:origin x="2528" y="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7502CA-E8F4-46F6-8E83-D35D3E2DF04E}" type="doc">
      <dgm:prSet loTypeId="urn:microsoft.com/office/officeart/2005/8/layout/chart3" loCatId="relationship" qsTypeId="urn:microsoft.com/office/officeart/2005/8/quickstyle/simple1" qsCatId="simple" csTypeId="urn:microsoft.com/office/officeart/2005/8/colors/colorful1#1" csCatId="colorful" phldr="1"/>
      <dgm:spPr/>
    </dgm:pt>
    <dgm:pt modelId="{E75C86C3-E847-46BD-8CFB-9D2B68907929}">
      <dgm:prSet phldrT="[文本]"/>
      <dgm:spPr/>
      <dgm:t>
        <a:bodyPr/>
        <a:lstStyle/>
        <a:p>
          <a:r>
            <a:rPr lang="zh-CN" altLang="en-US" b="1" dirty="0">
              <a:solidFill>
                <a:schemeClr val="tx1"/>
              </a:solidFill>
            </a:rPr>
            <a:t>矛盾律</a:t>
          </a:r>
        </a:p>
      </dgm:t>
    </dgm:pt>
    <dgm:pt modelId="{32EFFC29-A25D-4DB7-9236-2BCE85466331}" type="parTrans" cxnId="{87A5046F-162D-4721-A927-E1AF3D740F4A}">
      <dgm:prSet/>
      <dgm:spPr/>
      <dgm:t>
        <a:bodyPr/>
        <a:lstStyle/>
        <a:p>
          <a:endParaRPr lang="zh-CN" altLang="en-US"/>
        </a:p>
      </dgm:t>
    </dgm:pt>
    <dgm:pt modelId="{7CD48414-30C2-426A-9BCA-28BF08699E2D}" type="sibTrans" cxnId="{87A5046F-162D-4721-A927-E1AF3D740F4A}">
      <dgm:prSet/>
      <dgm:spPr/>
      <dgm:t>
        <a:bodyPr/>
        <a:lstStyle/>
        <a:p>
          <a:endParaRPr lang="zh-CN" altLang="en-US"/>
        </a:p>
      </dgm:t>
    </dgm:pt>
    <dgm:pt modelId="{FE54EEBC-0574-4914-A69E-FA1A7157DEDA}">
      <dgm:prSet phldrT="[文本]"/>
      <dgm:spPr/>
      <dgm:t>
        <a:bodyPr/>
        <a:lstStyle/>
        <a:p>
          <a:r>
            <a:rPr lang="zh-CN" altLang="en-US" b="1" i="0" dirty="0">
              <a:solidFill>
                <a:schemeClr val="tx1"/>
              </a:solidFill>
            </a:rPr>
            <a:t>排中律</a:t>
          </a:r>
        </a:p>
      </dgm:t>
    </dgm:pt>
    <dgm:pt modelId="{00647114-9F02-40E4-AB59-69D6290E02C3}" type="parTrans" cxnId="{9CC362AC-1489-45AB-B69D-220FD535666F}">
      <dgm:prSet/>
      <dgm:spPr/>
      <dgm:t>
        <a:bodyPr/>
        <a:lstStyle/>
        <a:p>
          <a:endParaRPr lang="zh-CN" altLang="en-US"/>
        </a:p>
      </dgm:t>
    </dgm:pt>
    <dgm:pt modelId="{8D2B29D6-A508-4B9C-965B-5A06AB84EE18}" type="sibTrans" cxnId="{9CC362AC-1489-45AB-B69D-220FD535666F}">
      <dgm:prSet/>
      <dgm:spPr/>
      <dgm:t>
        <a:bodyPr/>
        <a:lstStyle/>
        <a:p>
          <a:endParaRPr lang="zh-CN" altLang="en-US"/>
        </a:p>
      </dgm:t>
    </dgm:pt>
    <dgm:pt modelId="{71224250-8BDC-475D-917C-3DB3017686F7}">
      <dgm:prSet phldrT="[文本]"/>
      <dgm:spPr/>
      <dgm:t>
        <a:bodyPr/>
        <a:lstStyle/>
        <a:p>
          <a:r>
            <a:rPr lang="zh-CN" altLang="en-US" b="1" dirty="0">
              <a:solidFill>
                <a:schemeClr val="tx1"/>
              </a:solidFill>
            </a:rPr>
            <a:t>同一律</a:t>
          </a:r>
        </a:p>
      </dgm:t>
    </dgm:pt>
    <dgm:pt modelId="{3DDF2EF8-2D85-4196-80A5-5C8793D059C3}" type="parTrans" cxnId="{D27C20C1-3215-4F80-9EC9-BD156A053F23}">
      <dgm:prSet/>
      <dgm:spPr/>
      <dgm:t>
        <a:bodyPr/>
        <a:lstStyle/>
        <a:p>
          <a:endParaRPr lang="zh-CN" altLang="en-US"/>
        </a:p>
      </dgm:t>
    </dgm:pt>
    <dgm:pt modelId="{73E3EA49-BD4E-40AB-93C8-6D17E7872597}" type="sibTrans" cxnId="{D27C20C1-3215-4F80-9EC9-BD156A053F23}">
      <dgm:prSet/>
      <dgm:spPr/>
      <dgm:t>
        <a:bodyPr/>
        <a:lstStyle/>
        <a:p>
          <a:endParaRPr lang="zh-CN" altLang="en-US"/>
        </a:p>
      </dgm:t>
    </dgm:pt>
    <dgm:pt modelId="{24E28592-B123-4D89-800B-912592C3EE32}" type="pres">
      <dgm:prSet presAssocID="{AC7502CA-E8F4-46F6-8E83-D35D3E2DF04E}" presName="compositeShape" presStyleCnt="0">
        <dgm:presLayoutVars>
          <dgm:chMax val="7"/>
          <dgm:dir/>
          <dgm:resizeHandles val="exact"/>
        </dgm:presLayoutVars>
      </dgm:prSet>
      <dgm:spPr/>
    </dgm:pt>
    <dgm:pt modelId="{F402843C-1081-4DFD-9E4B-C1C60943D054}" type="pres">
      <dgm:prSet presAssocID="{AC7502CA-E8F4-46F6-8E83-D35D3E2DF04E}" presName="wedge1" presStyleLbl="node1" presStyleIdx="0" presStyleCnt="3" custScaleX="116814" custLinFactNeighborX="9689" custLinFactNeighborY="-247"/>
      <dgm:spPr/>
      <dgm:t>
        <a:bodyPr/>
        <a:lstStyle/>
        <a:p>
          <a:endParaRPr lang="zh-CN" altLang="en-US"/>
        </a:p>
      </dgm:t>
    </dgm:pt>
    <dgm:pt modelId="{C1BFFADD-7F71-48D9-8AF9-4F9B4617278B}" type="pres">
      <dgm:prSet presAssocID="{AC7502CA-E8F4-46F6-8E83-D35D3E2DF04E}" presName="wedge1Tx" presStyleLbl="node1" presStyleIdx="0" presStyleCnt="3">
        <dgm:presLayoutVars>
          <dgm:chMax val="0"/>
          <dgm:chPref val="0"/>
          <dgm:bulletEnabled val="1"/>
        </dgm:presLayoutVars>
      </dgm:prSet>
      <dgm:spPr/>
      <dgm:t>
        <a:bodyPr/>
        <a:lstStyle/>
        <a:p>
          <a:endParaRPr lang="zh-CN" altLang="en-US"/>
        </a:p>
      </dgm:t>
    </dgm:pt>
    <dgm:pt modelId="{5C1457BA-E312-4E8F-9096-ED8236447D4A}" type="pres">
      <dgm:prSet presAssocID="{AC7502CA-E8F4-46F6-8E83-D35D3E2DF04E}" presName="wedge2" presStyleLbl="node1" presStyleIdx="1" presStyleCnt="3" custLinFactNeighborX="-1446" custLinFactNeighborY="10406"/>
      <dgm:spPr/>
      <dgm:t>
        <a:bodyPr/>
        <a:lstStyle/>
        <a:p>
          <a:endParaRPr lang="zh-CN" altLang="en-US"/>
        </a:p>
      </dgm:t>
    </dgm:pt>
    <dgm:pt modelId="{193AF99C-C4D3-4A6F-87FB-1EEB9EAD60DC}" type="pres">
      <dgm:prSet presAssocID="{AC7502CA-E8F4-46F6-8E83-D35D3E2DF04E}" presName="wedge2Tx" presStyleLbl="node1" presStyleIdx="1" presStyleCnt="3">
        <dgm:presLayoutVars>
          <dgm:chMax val="0"/>
          <dgm:chPref val="0"/>
          <dgm:bulletEnabled val="1"/>
        </dgm:presLayoutVars>
      </dgm:prSet>
      <dgm:spPr/>
      <dgm:t>
        <a:bodyPr/>
        <a:lstStyle/>
        <a:p>
          <a:endParaRPr lang="zh-CN" altLang="en-US"/>
        </a:p>
      </dgm:t>
    </dgm:pt>
    <dgm:pt modelId="{F2D2CE2B-FB7A-4FA7-824B-C4E904B2C38C}" type="pres">
      <dgm:prSet presAssocID="{AC7502CA-E8F4-46F6-8E83-D35D3E2DF04E}" presName="wedge3" presStyleLbl="node1" presStyleIdx="2" presStyleCnt="3" custScaleX="115576" custLinFactNeighborX="-19185" custLinFactNeighborY="-3224"/>
      <dgm:spPr/>
      <dgm:t>
        <a:bodyPr/>
        <a:lstStyle/>
        <a:p>
          <a:endParaRPr lang="zh-CN" altLang="en-US"/>
        </a:p>
      </dgm:t>
    </dgm:pt>
    <dgm:pt modelId="{2AE6F3A7-52CB-4D1D-A82F-60F1036FDF6F}" type="pres">
      <dgm:prSet presAssocID="{AC7502CA-E8F4-46F6-8E83-D35D3E2DF04E}" presName="wedge3Tx" presStyleLbl="node1" presStyleIdx="2" presStyleCnt="3">
        <dgm:presLayoutVars>
          <dgm:chMax val="0"/>
          <dgm:chPref val="0"/>
          <dgm:bulletEnabled val="1"/>
        </dgm:presLayoutVars>
      </dgm:prSet>
      <dgm:spPr/>
      <dgm:t>
        <a:bodyPr/>
        <a:lstStyle/>
        <a:p>
          <a:endParaRPr lang="zh-CN" altLang="en-US"/>
        </a:p>
      </dgm:t>
    </dgm:pt>
  </dgm:ptLst>
  <dgm:cxnLst>
    <dgm:cxn modelId="{0EFC68F1-1962-49BA-BDDE-6624FF13AEE4}" type="presOf" srcId="{FE54EEBC-0574-4914-A69E-FA1A7157DEDA}" destId="{5C1457BA-E312-4E8F-9096-ED8236447D4A}" srcOrd="0" destOrd="0" presId="urn:microsoft.com/office/officeart/2005/8/layout/chart3"/>
    <dgm:cxn modelId="{C344DD60-3E3D-4D84-B98D-1FDDE494C681}" type="presOf" srcId="{71224250-8BDC-475D-917C-3DB3017686F7}" destId="{F2D2CE2B-FB7A-4FA7-824B-C4E904B2C38C}" srcOrd="0" destOrd="0" presId="urn:microsoft.com/office/officeart/2005/8/layout/chart3"/>
    <dgm:cxn modelId="{5A79463A-E7B7-43D2-B945-893EC49FDFED}" type="presOf" srcId="{FE54EEBC-0574-4914-A69E-FA1A7157DEDA}" destId="{193AF99C-C4D3-4A6F-87FB-1EEB9EAD60DC}" srcOrd="1" destOrd="0" presId="urn:microsoft.com/office/officeart/2005/8/layout/chart3"/>
    <dgm:cxn modelId="{8DDB254F-E174-4154-B230-27CCD21144B4}" type="presOf" srcId="{71224250-8BDC-475D-917C-3DB3017686F7}" destId="{2AE6F3A7-52CB-4D1D-A82F-60F1036FDF6F}" srcOrd="1" destOrd="0" presId="urn:microsoft.com/office/officeart/2005/8/layout/chart3"/>
    <dgm:cxn modelId="{EF8F0286-0B3D-4FE7-B3DD-D8A12904E3E3}" type="presOf" srcId="{E75C86C3-E847-46BD-8CFB-9D2B68907929}" destId="{F402843C-1081-4DFD-9E4B-C1C60943D054}" srcOrd="0" destOrd="0" presId="urn:microsoft.com/office/officeart/2005/8/layout/chart3"/>
    <dgm:cxn modelId="{87A5046F-162D-4721-A927-E1AF3D740F4A}" srcId="{AC7502CA-E8F4-46F6-8E83-D35D3E2DF04E}" destId="{E75C86C3-E847-46BD-8CFB-9D2B68907929}" srcOrd="0" destOrd="0" parTransId="{32EFFC29-A25D-4DB7-9236-2BCE85466331}" sibTransId="{7CD48414-30C2-426A-9BCA-28BF08699E2D}"/>
    <dgm:cxn modelId="{F5EC35B8-03EA-48CF-BBB6-62C9071916A3}" type="presOf" srcId="{AC7502CA-E8F4-46F6-8E83-D35D3E2DF04E}" destId="{24E28592-B123-4D89-800B-912592C3EE32}" srcOrd="0" destOrd="0" presId="urn:microsoft.com/office/officeart/2005/8/layout/chart3"/>
    <dgm:cxn modelId="{9CC362AC-1489-45AB-B69D-220FD535666F}" srcId="{AC7502CA-E8F4-46F6-8E83-D35D3E2DF04E}" destId="{FE54EEBC-0574-4914-A69E-FA1A7157DEDA}" srcOrd="1" destOrd="0" parTransId="{00647114-9F02-40E4-AB59-69D6290E02C3}" sibTransId="{8D2B29D6-A508-4B9C-965B-5A06AB84EE18}"/>
    <dgm:cxn modelId="{95CE383E-2F29-4DF6-85AE-097C3E392864}" type="presOf" srcId="{E75C86C3-E847-46BD-8CFB-9D2B68907929}" destId="{C1BFFADD-7F71-48D9-8AF9-4F9B4617278B}" srcOrd="1" destOrd="0" presId="urn:microsoft.com/office/officeart/2005/8/layout/chart3"/>
    <dgm:cxn modelId="{D27C20C1-3215-4F80-9EC9-BD156A053F23}" srcId="{AC7502CA-E8F4-46F6-8E83-D35D3E2DF04E}" destId="{71224250-8BDC-475D-917C-3DB3017686F7}" srcOrd="2" destOrd="0" parTransId="{3DDF2EF8-2D85-4196-80A5-5C8793D059C3}" sibTransId="{73E3EA49-BD4E-40AB-93C8-6D17E7872597}"/>
    <dgm:cxn modelId="{DD876657-06CE-4F5D-92B9-C6561AA9D752}" type="presParOf" srcId="{24E28592-B123-4D89-800B-912592C3EE32}" destId="{F402843C-1081-4DFD-9E4B-C1C60943D054}" srcOrd="0" destOrd="0" presId="urn:microsoft.com/office/officeart/2005/8/layout/chart3"/>
    <dgm:cxn modelId="{DBC3EB61-35E7-4094-8F79-4E560EB39C5C}" type="presParOf" srcId="{24E28592-B123-4D89-800B-912592C3EE32}" destId="{C1BFFADD-7F71-48D9-8AF9-4F9B4617278B}" srcOrd="1" destOrd="0" presId="urn:microsoft.com/office/officeart/2005/8/layout/chart3"/>
    <dgm:cxn modelId="{06B318CD-E7E4-40F6-86EA-4E17E2E00B9A}" type="presParOf" srcId="{24E28592-B123-4D89-800B-912592C3EE32}" destId="{5C1457BA-E312-4E8F-9096-ED8236447D4A}" srcOrd="2" destOrd="0" presId="urn:microsoft.com/office/officeart/2005/8/layout/chart3"/>
    <dgm:cxn modelId="{0B448A4C-16C0-4B2D-A7AE-2CD85000D704}" type="presParOf" srcId="{24E28592-B123-4D89-800B-912592C3EE32}" destId="{193AF99C-C4D3-4A6F-87FB-1EEB9EAD60DC}" srcOrd="3" destOrd="0" presId="urn:microsoft.com/office/officeart/2005/8/layout/chart3"/>
    <dgm:cxn modelId="{F41E5BD9-27C9-4778-889C-5218855E12BD}" type="presParOf" srcId="{24E28592-B123-4D89-800B-912592C3EE32}" destId="{F2D2CE2B-FB7A-4FA7-824B-C4E904B2C38C}" srcOrd="4" destOrd="0" presId="urn:microsoft.com/office/officeart/2005/8/layout/chart3"/>
    <dgm:cxn modelId="{08F5E754-CB80-4C14-877D-5E2EE10F8AAE}" type="presParOf" srcId="{24E28592-B123-4D89-800B-912592C3EE32}" destId="{2AE6F3A7-52CB-4D1D-A82F-60F1036FDF6F}"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9C771D-CC6B-49E6-B727-F8B1FE0207D6}"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A3F73872-8117-4B86-96DD-63FE53632CD5}">
      <dgm:prSet phldrT="[文本]" custT="1"/>
      <dgm:spPr>
        <a:solidFill>
          <a:srgbClr val="00B0F0"/>
        </a:solidFill>
      </dgm:spPr>
      <dgm:t>
        <a:bodyPr/>
        <a:lstStyle/>
        <a:p>
          <a:r>
            <a:rPr lang="zh-CN" altLang="en-US" sz="3200" b="1" dirty="0">
              <a:solidFill>
                <a:schemeClr val="tx1"/>
              </a:solidFill>
              <a:effectLst/>
            </a:rPr>
            <a:t>思维</a:t>
          </a:r>
          <a:r>
            <a:rPr lang="en-US" altLang="zh-CN" sz="3200" b="1" dirty="0">
              <a:solidFill>
                <a:schemeClr val="tx1"/>
              </a:solidFill>
              <a:effectLst/>
            </a:rPr>
            <a:t>/</a:t>
          </a:r>
          <a:r>
            <a:rPr lang="zh-CN" altLang="en-US" sz="3200" b="1" dirty="0">
              <a:solidFill>
                <a:schemeClr val="tx1"/>
              </a:solidFill>
              <a:effectLst/>
            </a:rPr>
            <a:t>推理的</a:t>
          </a:r>
          <a:endParaRPr lang="en-US" altLang="zh-CN" sz="3200" b="1" dirty="0">
            <a:solidFill>
              <a:schemeClr val="tx1"/>
            </a:solidFill>
            <a:effectLst/>
          </a:endParaRPr>
        </a:p>
        <a:p>
          <a:r>
            <a:rPr lang="zh-CN" altLang="en-US" sz="3200" b="1" dirty="0">
              <a:solidFill>
                <a:schemeClr val="tx1"/>
              </a:solidFill>
              <a:effectLst/>
            </a:rPr>
            <a:t>基本规律</a:t>
          </a:r>
          <a:endParaRPr lang="zh-CN" altLang="en-US" sz="2400" b="1" dirty="0">
            <a:solidFill>
              <a:schemeClr val="tx1"/>
            </a:solidFill>
            <a:effectLst/>
          </a:endParaRPr>
        </a:p>
      </dgm:t>
    </dgm:pt>
    <dgm:pt modelId="{ADB3CEDA-E100-4B3F-B94E-FB6DED1CEDDF}" type="parTrans" cxnId="{53D95A06-9EE1-42C0-9385-DD621402FDD5}">
      <dgm:prSet/>
      <dgm:spPr/>
      <dgm:t>
        <a:bodyPr/>
        <a:lstStyle/>
        <a:p>
          <a:endParaRPr lang="zh-CN" altLang="en-US"/>
        </a:p>
      </dgm:t>
    </dgm:pt>
    <dgm:pt modelId="{B9E67A3D-8EEC-4C9D-B8AC-ED286EF50E7F}" type="sibTrans" cxnId="{53D95A06-9EE1-42C0-9385-DD621402FDD5}">
      <dgm:prSet/>
      <dgm:spPr/>
      <dgm:t>
        <a:bodyPr/>
        <a:lstStyle/>
        <a:p>
          <a:endParaRPr lang="zh-CN" altLang="en-US"/>
        </a:p>
      </dgm:t>
    </dgm:pt>
    <dgm:pt modelId="{0F4D8F75-9283-42C4-9E68-D7279C72BC60}">
      <dgm:prSet phldrT="[文本]" custT="1"/>
      <dgm:spPr>
        <a:solidFill>
          <a:srgbClr val="FFC000"/>
        </a:solidFill>
      </dgm:spPr>
      <dgm:t>
        <a:bodyPr/>
        <a:lstStyle/>
        <a:p>
          <a:pPr marL="0" lvl="0" algn="ctr" defTabSz="1066800">
            <a:lnSpc>
              <a:spcPct val="90000"/>
            </a:lnSpc>
            <a:spcBef>
              <a:spcPct val="0"/>
            </a:spcBef>
            <a:spcAft>
              <a:spcPct val="35000"/>
            </a:spcAft>
            <a:buNone/>
          </a:pPr>
          <a:r>
            <a:rPr lang="zh-CN" altLang="en-US" sz="3200" b="1" kern="1200" dirty="0">
              <a:solidFill>
                <a:prstClr val="black"/>
              </a:solidFill>
              <a:effectLst/>
              <a:latin typeface="Tw Cen MT"/>
              <a:ea typeface="华文仿宋" panose="02010600040101010101" pitchFamily="2" charset="-122"/>
              <a:cs typeface="+mn-cs"/>
            </a:rPr>
            <a:t>思维</a:t>
          </a:r>
          <a:r>
            <a:rPr lang="en-US" altLang="zh-CN" sz="3200" b="1" kern="1200" dirty="0">
              <a:solidFill>
                <a:prstClr val="black"/>
              </a:solidFill>
              <a:effectLst/>
              <a:latin typeface="Tw Cen MT"/>
              <a:ea typeface="华文仿宋" panose="02010600040101010101" pitchFamily="2" charset="-122"/>
              <a:cs typeface="+mn-cs"/>
            </a:rPr>
            <a:t>/</a:t>
          </a:r>
          <a:r>
            <a:rPr lang="zh-CN" altLang="en-US" sz="3200" b="1" kern="1200" dirty="0">
              <a:solidFill>
                <a:prstClr val="black"/>
              </a:solidFill>
              <a:effectLst/>
              <a:latin typeface="Tw Cen MT"/>
              <a:ea typeface="华文仿宋" panose="02010600040101010101" pitchFamily="2" charset="-122"/>
              <a:cs typeface="+mn-cs"/>
            </a:rPr>
            <a:t>推理的</a:t>
          </a:r>
          <a:endParaRPr lang="en-US" altLang="zh-CN" sz="3200" b="1" kern="1200" dirty="0">
            <a:solidFill>
              <a:prstClr val="black"/>
            </a:solidFill>
            <a:effectLst/>
            <a:latin typeface="Tw Cen MT"/>
            <a:ea typeface="华文仿宋" panose="02010600040101010101" pitchFamily="2" charset="-122"/>
            <a:cs typeface="+mn-cs"/>
          </a:endParaRPr>
        </a:p>
        <a:p>
          <a:pPr marL="0" lvl="0" algn="ctr" defTabSz="1066800">
            <a:lnSpc>
              <a:spcPct val="90000"/>
            </a:lnSpc>
            <a:spcBef>
              <a:spcPct val="0"/>
            </a:spcBef>
            <a:spcAft>
              <a:spcPct val="35000"/>
            </a:spcAft>
            <a:buNone/>
          </a:pPr>
          <a:r>
            <a:rPr lang="zh-CN" altLang="en-US" sz="3200" b="1" kern="1200" dirty="0">
              <a:solidFill>
                <a:prstClr val="black"/>
              </a:solidFill>
              <a:effectLst/>
              <a:latin typeface="Tw Cen MT"/>
              <a:ea typeface="华文仿宋" panose="02010600040101010101" pitchFamily="2" charset="-122"/>
              <a:cs typeface="+mn-cs"/>
            </a:rPr>
            <a:t>形式</a:t>
          </a:r>
        </a:p>
      </dgm:t>
    </dgm:pt>
    <dgm:pt modelId="{C6EB6059-3CB7-486E-964B-037A8B7183EF}" type="parTrans" cxnId="{FC553BD9-F291-47A7-971A-F36D1936929B}">
      <dgm:prSet/>
      <dgm:spPr/>
      <dgm:t>
        <a:bodyPr/>
        <a:lstStyle/>
        <a:p>
          <a:endParaRPr lang="zh-CN" altLang="en-US"/>
        </a:p>
      </dgm:t>
    </dgm:pt>
    <dgm:pt modelId="{C25E1867-C177-453A-81A9-794A4D59C668}" type="sibTrans" cxnId="{FC553BD9-F291-47A7-971A-F36D1936929B}">
      <dgm:prSet/>
      <dgm:spPr/>
      <dgm:t>
        <a:bodyPr/>
        <a:lstStyle/>
        <a:p>
          <a:endParaRPr lang="zh-CN" altLang="en-US"/>
        </a:p>
      </dgm:t>
    </dgm:pt>
    <dgm:pt modelId="{776AD52D-970A-4BC8-952C-C9E464454D6D}">
      <dgm:prSet phldrT="[文本]" custT="1"/>
      <dgm:spPr/>
      <dgm:t>
        <a:bodyPr/>
        <a:lstStyle/>
        <a:p>
          <a:r>
            <a:rPr lang="zh-CN" altLang="en-US" sz="3200" b="1" dirty="0">
              <a:solidFill>
                <a:srgbClr val="7030A0"/>
              </a:solidFill>
              <a:effectLst/>
            </a:rPr>
            <a:t>逻辑学的研究对象</a:t>
          </a:r>
        </a:p>
      </dgm:t>
    </dgm:pt>
    <dgm:pt modelId="{5F250DDC-0629-417F-A992-0CE07A0EFC4B}" type="parTrans" cxnId="{4FF728F0-FA1E-4668-8C4E-CA1CD1E3E59F}">
      <dgm:prSet/>
      <dgm:spPr/>
      <dgm:t>
        <a:bodyPr/>
        <a:lstStyle/>
        <a:p>
          <a:endParaRPr lang="zh-CN" altLang="en-US"/>
        </a:p>
      </dgm:t>
    </dgm:pt>
    <dgm:pt modelId="{3CF1AC57-C328-4D1E-B03F-9AB85F4BD58B}" type="sibTrans" cxnId="{4FF728F0-FA1E-4668-8C4E-CA1CD1E3E59F}">
      <dgm:prSet/>
      <dgm:spPr/>
      <dgm:t>
        <a:bodyPr/>
        <a:lstStyle/>
        <a:p>
          <a:endParaRPr lang="zh-CN" altLang="en-US"/>
        </a:p>
      </dgm:t>
    </dgm:pt>
    <dgm:pt modelId="{8026E6A6-15E4-43A5-A3B8-FE062D0F4EAC}" type="pres">
      <dgm:prSet presAssocID="{739C771D-CC6B-49E6-B727-F8B1FE0207D6}" presName="Name0" presStyleCnt="0">
        <dgm:presLayoutVars>
          <dgm:chMax val="4"/>
          <dgm:resizeHandles val="exact"/>
        </dgm:presLayoutVars>
      </dgm:prSet>
      <dgm:spPr/>
      <dgm:t>
        <a:bodyPr/>
        <a:lstStyle/>
        <a:p>
          <a:endParaRPr lang="zh-CN" altLang="en-US"/>
        </a:p>
      </dgm:t>
    </dgm:pt>
    <dgm:pt modelId="{9B6C9835-C538-43BA-9E15-F01A9578CF0A}" type="pres">
      <dgm:prSet presAssocID="{739C771D-CC6B-49E6-B727-F8B1FE0207D6}" presName="ellipse" presStyleLbl="trBgShp" presStyleIdx="0" presStyleCnt="1" custLinFactNeighborX="203" custLinFactNeighborY="99155"/>
      <dgm:spPr/>
    </dgm:pt>
    <dgm:pt modelId="{17FEA5CE-69E4-4CAC-8776-F7AE532F16D7}" type="pres">
      <dgm:prSet presAssocID="{739C771D-CC6B-49E6-B727-F8B1FE0207D6}" presName="arrow1" presStyleLbl="fgShp" presStyleIdx="0" presStyleCnt="1" custLinFactY="-274682" custLinFactNeighborX="-9472" custLinFactNeighborY="-300000"/>
      <dgm:spPr/>
    </dgm:pt>
    <dgm:pt modelId="{5648703D-AD60-4813-BAD8-45C5CA0D702E}" type="pres">
      <dgm:prSet presAssocID="{739C771D-CC6B-49E6-B727-F8B1FE0207D6}" presName="rectangle" presStyleLbl="revTx" presStyleIdx="0" presStyleCnt="1" custScaleX="111067" custScaleY="87976" custLinFactY="-200000" custLinFactNeighborX="3662" custLinFactNeighborY="-239018">
        <dgm:presLayoutVars>
          <dgm:bulletEnabled val="1"/>
        </dgm:presLayoutVars>
      </dgm:prSet>
      <dgm:spPr/>
      <dgm:t>
        <a:bodyPr/>
        <a:lstStyle/>
        <a:p>
          <a:endParaRPr lang="zh-CN" altLang="en-US"/>
        </a:p>
      </dgm:t>
    </dgm:pt>
    <dgm:pt modelId="{DE2AB6B4-801E-480B-AF5D-B605C85135DC}" type="pres">
      <dgm:prSet presAssocID="{0F4D8F75-9283-42C4-9E68-D7279C72BC60}" presName="item1" presStyleLbl="node1" presStyleIdx="0" presStyleCnt="2" custScaleX="190127" custScaleY="170100" custLinFactX="-18662" custLinFactNeighborX="-100000" custLinFactNeighborY="22330">
        <dgm:presLayoutVars>
          <dgm:bulletEnabled val="1"/>
        </dgm:presLayoutVars>
      </dgm:prSet>
      <dgm:spPr/>
      <dgm:t>
        <a:bodyPr/>
        <a:lstStyle/>
        <a:p>
          <a:endParaRPr lang="zh-CN" altLang="en-US"/>
        </a:p>
      </dgm:t>
    </dgm:pt>
    <dgm:pt modelId="{E4912732-7F88-46FB-894E-2A9C143F6FC3}" type="pres">
      <dgm:prSet presAssocID="{776AD52D-970A-4BC8-952C-C9E464454D6D}" presName="item2" presStyleLbl="node1" presStyleIdx="1" presStyleCnt="2" custScaleX="187070" custScaleY="175810" custLinFactX="41634" custLinFactNeighborX="100000" custLinFactNeighborY="95200">
        <dgm:presLayoutVars>
          <dgm:bulletEnabled val="1"/>
        </dgm:presLayoutVars>
      </dgm:prSet>
      <dgm:spPr/>
      <dgm:t>
        <a:bodyPr/>
        <a:lstStyle/>
        <a:p>
          <a:endParaRPr lang="zh-CN" altLang="en-US"/>
        </a:p>
      </dgm:t>
    </dgm:pt>
    <dgm:pt modelId="{80BF822C-B26E-4699-A8BC-F144B6742D12}" type="pres">
      <dgm:prSet presAssocID="{739C771D-CC6B-49E6-B727-F8B1FE0207D6}" presName="funnel" presStyleLbl="trAlignAcc1" presStyleIdx="0" presStyleCnt="1" custScaleX="167162" custScaleY="98687" custLinFactNeighborX="-2682" custLinFactNeighborY="38994"/>
      <dgm:spPr/>
    </dgm:pt>
  </dgm:ptLst>
  <dgm:cxnLst>
    <dgm:cxn modelId="{53D95A06-9EE1-42C0-9385-DD621402FDD5}" srcId="{739C771D-CC6B-49E6-B727-F8B1FE0207D6}" destId="{A3F73872-8117-4B86-96DD-63FE53632CD5}" srcOrd="0" destOrd="0" parTransId="{ADB3CEDA-E100-4B3F-B94E-FB6DED1CEDDF}" sibTransId="{B9E67A3D-8EEC-4C9D-B8AC-ED286EF50E7F}"/>
    <dgm:cxn modelId="{0F9C8CF7-8052-4C2B-A86B-60AE16210E79}" type="presOf" srcId="{776AD52D-970A-4BC8-952C-C9E464454D6D}" destId="{5648703D-AD60-4813-BAD8-45C5CA0D702E}" srcOrd="0" destOrd="0" presId="urn:microsoft.com/office/officeart/2005/8/layout/funnel1"/>
    <dgm:cxn modelId="{091BD891-B80E-497E-A516-6544323718A1}" type="presOf" srcId="{0F4D8F75-9283-42C4-9E68-D7279C72BC60}" destId="{DE2AB6B4-801E-480B-AF5D-B605C85135DC}" srcOrd="0" destOrd="0" presId="urn:microsoft.com/office/officeart/2005/8/layout/funnel1"/>
    <dgm:cxn modelId="{FC553BD9-F291-47A7-971A-F36D1936929B}" srcId="{739C771D-CC6B-49E6-B727-F8B1FE0207D6}" destId="{0F4D8F75-9283-42C4-9E68-D7279C72BC60}" srcOrd="1" destOrd="0" parTransId="{C6EB6059-3CB7-486E-964B-037A8B7183EF}" sibTransId="{C25E1867-C177-453A-81A9-794A4D59C668}"/>
    <dgm:cxn modelId="{DAA34069-0013-4166-8FFD-B4711BDFED74}" type="presOf" srcId="{739C771D-CC6B-49E6-B727-F8B1FE0207D6}" destId="{8026E6A6-15E4-43A5-A3B8-FE062D0F4EAC}" srcOrd="0" destOrd="0" presId="urn:microsoft.com/office/officeart/2005/8/layout/funnel1"/>
    <dgm:cxn modelId="{4FF728F0-FA1E-4668-8C4E-CA1CD1E3E59F}" srcId="{739C771D-CC6B-49E6-B727-F8B1FE0207D6}" destId="{776AD52D-970A-4BC8-952C-C9E464454D6D}" srcOrd="2" destOrd="0" parTransId="{5F250DDC-0629-417F-A992-0CE07A0EFC4B}" sibTransId="{3CF1AC57-C328-4D1E-B03F-9AB85F4BD58B}"/>
    <dgm:cxn modelId="{0EDF0D7C-988F-4437-A26D-691BD2B437EA}" type="presOf" srcId="{A3F73872-8117-4B86-96DD-63FE53632CD5}" destId="{E4912732-7F88-46FB-894E-2A9C143F6FC3}" srcOrd="0" destOrd="0" presId="urn:microsoft.com/office/officeart/2005/8/layout/funnel1"/>
    <dgm:cxn modelId="{CA0F05EE-3977-45A6-A4AA-E823CBABBC0F}" type="presParOf" srcId="{8026E6A6-15E4-43A5-A3B8-FE062D0F4EAC}" destId="{9B6C9835-C538-43BA-9E15-F01A9578CF0A}" srcOrd="0" destOrd="0" presId="urn:microsoft.com/office/officeart/2005/8/layout/funnel1"/>
    <dgm:cxn modelId="{AF81EF2F-2B29-411A-B85F-DFA85A841E9D}" type="presParOf" srcId="{8026E6A6-15E4-43A5-A3B8-FE062D0F4EAC}" destId="{17FEA5CE-69E4-4CAC-8776-F7AE532F16D7}" srcOrd="1" destOrd="0" presId="urn:microsoft.com/office/officeart/2005/8/layout/funnel1"/>
    <dgm:cxn modelId="{4B823BA5-3F35-49CF-AA2B-A113A35E7A6B}" type="presParOf" srcId="{8026E6A6-15E4-43A5-A3B8-FE062D0F4EAC}" destId="{5648703D-AD60-4813-BAD8-45C5CA0D702E}" srcOrd="2" destOrd="0" presId="urn:microsoft.com/office/officeart/2005/8/layout/funnel1"/>
    <dgm:cxn modelId="{9A618D82-7A8A-4E2A-BD2F-823289D0D4EA}" type="presParOf" srcId="{8026E6A6-15E4-43A5-A3B8-FE062D0F4EAC}" destId="{DE2AB6B4-801E-480B-AF5D-B605C85135DC}" srcOrd="3" destOrd="0" presId="urn:microsoft.com/office/officeart/2005/8/layout/funnel1"/>
    <dgm:cxn modelId="{16EEFA82-E9D8-4E53-B4A5-0605E4F104F8}" type="presParOf" srcId="{8026E6A6-15E4-43A5-A3B8-FE062D0F4EAC}" destId="{E4912732-7F88-46FB-894E-2A9C143F6FC3}" srcOrd="4" destOrd="0" presId="urn:microsoft.com/office/officeart/2005/8/layout/funnel1"/>
    <dgm:cxn modelId="{6539A878-6403-4DD9-A041-AAEA8F5AAB70}" type="presParOf" srcId="{8026E6A6-15E4-43A5-A3B8-FE062D0F4EAC}" destId="{80BF822C-B26E-4699-A8BC-F144B6742D12}" srcOrd="5"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7502CA-E8F4-46F6-8E83-D35D3E2DF04E}" type="doc">
      <dgm:prSet loTypeId="urn:microsoft.com/office/officeart/2005/8/layout/chart3" loCatId="relationship" qsTypeId="urn:microsoft.com/office/officeart/2005/8/quickstyle/simple1" qsCatId="simple" csTypeId="urn:microsoft.com/office/officeart/2005/8/colors/colorful1#1" csCatId="colorful" phldr="1"/>
      <dgm:spPr/>
    </dgm:pt>
    <dgm:pt modelId="{E75C86C3-E847-46BD-8CFB-9D2B68907929}">
      <dgm:prSet phldrT="[文本]"/>
      <dgm:spPr/>
      <dgm:t>
        <a:bodyPr/>
        <a:lstStyle/>
        <a:p>
          <a:r>
            <a:rPr lang="zh-CN" altLang="en-US" b="1" dirty="0">
              <a:solidFill>
                <a:schemeClr val="tx1"/>
              </a:solidFill>
            </a:rPr>
            <a:t>矛盾律</a:t>
          </a:r>
        </a:p>
      </dgm:t>
    </dgm:pt>
    <dgm:pt modelId="{32EFFC29-A25D-4DB7-9236-2BCE85466331}" type="parTrans" cxnId="{87A5046F-162D-4721-A927-E1AF3D740F4A}">
      <dgm:prSet/>
      <dgm:spPr/>
      <dgm:t>
        <a:bodyPr/>
        <a:lstStyle/>
        <a:p>
          <a:endParaRPr lang="zh-CN" altLang="en-US"/>
        </a:p>
      </dgm:t>
    </dgm:pt>
    <dgm:pt modelId="{7CD48414-30C2-426A-9BCA-28BF08699E2D}" type="sibTrans" cxnId="{87A5046F-162D-4721-A927-E1AF3D740F4A}">
      <dgm:prSet/>
      <dgm:spPr/>
      <dgm:t>
        <a:bodyPr/>
        <a:lstStyle/>
        <a:p>
          <a:endParaRPr lang="zh-CN" altLang="en-US"/>
        </a:p>
      </dgm:t>
    </dgm:pt>
    <dgm:pt modelId="{FE54EEBC-0574-4914-A69E-FA1A7157DEDA}">
      <dgm:prSet phldrT="[文本]"/>
      <dgm:spPr/>
      <dgm:t>
        <a:bodyPr/>
        <a:lstStyle/>
        <a:p>
          <a:r>
            <a:rPr lang="zh-CN" altLang="en-US" b="1" i="0" dirty="0">
              <a:solidFill>
                <a:schemeClr val="tx1"/>
              </a:solidFill>
            </a:rPr>
            <a:t>排中律</a:t>
          </a:r>
        </a:p>
      </dgm:t>
    </dgm:pt>
    <dgm:pt modelId="{00647114-9F02-40E4-AB59-69D6290E02C3}" type="parTrans" cxnId="{9CC362AC-1489-45AB-B69D-220FD535666F}">
      <dgm:prSet/>
      <dgm:spPr/>
      <dgm:t>
        <a:bodyPr/>
        <a:lstStyle/>
        <a:p>
          <a:endParaRPr lang="zh-CN" altLang="en-US"/>
        </a:p>
      </dgm:t>
    </dgm:pt>
    <dgm:pt modelId="{8D2B29D6-A508-4B9C-965B-5A06AB84EE18}" type="sibTrans" cxnId="{9CC362AC-1489-45AB-B69D-220FD535666F}">
      <dgm:prSet/>
      <dgm:spPr/>
      <dgm:t>
        <a:bodyPr/>
        <a:lstStyle/>
        <a:p>
          <a:endParaRPr lang="zh-CN" altLang="en-US"/>
        </a:p>
      </dgm:t>
    </dgm:pt>
    <dgm:pt modelId="{71224250-8BDC-475D-917C-3DB3017686F7}">
      <dgm:prSet phldrT="[文本]"/>
      <dgm:spPr/>
      <dgm:t>
        <a:bodyPr/>
        <a:lstStyle/>
        <a:p>
          <a:r>
            <a:rPr lang="zh-CN" altLang="en-US" b="1" dirty="0">
              <a:solidFill>
                <a:schemeClr val="tx1"/>
              </a:solidFill>
            </a:rPr>
            <a:t>同一律</a:t>
          </a:r>
        </a:p>
      </dgm:t>
    </dgm:pt>
    <dgm:pt modelId="{3DDF2EF8-2D85-4196-80A5-5C8793D059C3}" type="parTrans" cxnId="{D27C20C1-3215-4F80-9EC9-BD156A053F23}">
      <dgm:prSet/>
      <dgm:spPr/>
      <dgm:t>
        <a:bodyPr/>
        <a:lstStyle/>
        <a:p>
          <a:endParaRPr lang="zh-CN" altLang="en-US"/>
        </a:p>
      </dgm:t>
    </dgm:pt>
    <dgm:pt modelId="{73E3EA49-BD4E-40AB-93C8-6D17E7872597}" type="sibTrans" cxnId="{D27C20C1-3215-4F80-9EC9-BD156A053F23}">
      <dgm:prSet/>
      <dgm:spPr/>
      <dgm:t>
        <a:bodyPr/>
        <a:lstStyle/>
        <a:p>
          <a:endParaRPr lang="zh-CN" altLang="en-US"/>
        </a:p>
      </dgm:t>
    </dgm:pt>
    <dgm:pt modelId="{24E28592-B123-4D89-800B-912592C3EE32}" type="pres">
      <dgm:prSet presAssocID="{AC7502CA-E8F4-46F6-8E83-D35D3E2DF04E}" presName="compositeShape" presStyleCnt="0">
        <dgm:presLayoutVars>
          <dgm:chMax val="7"/>
          <dgm:dir/>
          <dgm:resizeHandles val="exact"/>
        </dgm:presLayoutVars>
      </dgm:prSet>
      <dgm:spPr/>
    </dgm:pt>
    <dgm:pt modelId="{F402843C-1081-4DFD-9E4B-C1C60943D054}" type="pres">
      <dgm:prSet presAssocID="{AC7502CA-E8F4-46F6-8E83-D35D3E2DF04E}" presName="wedge1" presStyleLbl="node1" presStyleIdx="0" presStyleCnt="3" custScaleX="116814" custLinFactNeighborX="9689" custLinFactNeighborY="-247"/>
      <dgm:spPr/>
      <dgm:t>
        <a:bodyPr/>
        <a:lstStyle/>
        <a:p>
          <a:endParaRPr lang="zh-CN" altLang="en-US"/>
        </a:p>
      </dgm:t>
    </dgm:pt>
    <dgm:pt modelId="{C1BFFADD-7F71-48D9-8AF9-4F9B4617278B}" type="pres">
      <dgm:prSet presAssocID="{AC7502CA-E8F4-46F6-8E83-D35D3E2DF04E}" presName="wedge1Tx" presStyleLbl="node1" presStyleIdx="0" presStyleCnt="3">
        <dgm:presLayoutVars>
          <dgm:chMax val="0"/>
          <dgm:chPref val="0"/>
          <dgm:bulletEnabled val="1"/>
        </dgm:presLayoutVars>
      </dgm:prSet>
      <dgm:spPr/>
      <dgm:t>
        <a:bodyPr/>
        <a:lstStyle/>
        <a:p>
          <a:endParaRPr lang="zh-CN" altLang="en-US"/>
        </a:p>
      </dgm:t>
    </dgm:pt>
    <dgm:pt modelId="{5C1457BA-E312-4E8F-9096-ED8236447D4A}" type="pres">
      <dgm:prSet presAssocID="{AC7502CA-E8F4-46F6-8E83-D35D3E2DF04E}" presName="wedge2" presStyleLbl="node1" presStyleIdx="1" presStyleCnt="3" custLinFactNeighborX="-1446" custLinFactNeighborY="10406"/>
      <dgm:spPr/>
      <dgm:t>
        <a:bodyPr/>
        <a:lstStyle/>
        <a:p>
          <a:endParaRPr lang="zh-CN" altLang="en-US"/>
        </a:p>
      </dgm:t>
    </dgm:pt>
    <dgm:pt modelId="{193AF99C-C4D3-4A6F-87FB-1EEB9EAD60DC}" type="pres">
      <dgm:prSet presAssocID="{AC7502CA-E8F4-46F6-8E83-D35D3E2DF04E}" presName="wedge2Tx" presStyleLbl="node1" presStyleIdx="1" presStyleCnt="3">
        <dgm:presLayoutVars>
          <dgm:chMax val="0"/>
          <dgm:chPref val="0"/>
          <dgm:bulletEnabled val="1"/>
        </dgm:presLayoutVars>
      </dgm:prSet>
      <dgm:spPr/>
      <dgm:t>
        <a:bodyPr/>
        <a:lstStyle/>
        <a:p>
          <a:endParaRPr lang="zh-CN" altLang="en-US"/>
        </a:p>
      </dgm:t>
    </dgm:pt>
    <dgm:pt modelId="{F2D2CE2B-FB7A-4FA7-824B-C4E904B2C38C}" type="pres">
      <dgm:prSet presAssocID="{AC7502CA-E8F4-46F6-8E83-D35D3E2DF04E}" presName="wedge3" presStyleLbl="node1" presStyleIdx="2" presStyleCnt="3" custScaleX="115576" custLinFactNeighborX="-19185" custLinFactNeighborY="-3224"/>
      <dgm:spPr/>
      <dgm:t>
        <a:bodyPr/>
        <a:lstStyle/>
        <a:p>
          <a:endParaRPr lang="zh-CN" altLang="en-US"/>
        </a:p>
      </dgm:t>
    </dgm:pt>
    <dgm:pt modelId="{2AE6F3A7-52CB-4D1D-A82F-60F1036FDF6F}" type="pres">
      <dgm:prSet presAssocID="{AC7502CA-E8F4-46F6-8E83-D35D3E2DF04E}" presName="wedge3Tx" presStyleLbl="node1" presStyleIdx="2" presStyleCnt="3">
        <dgm:presLayoutVars>
          <dgm:chMax val="0"/>
          <dgm:chPref val="0"/>
          <dgm:bulletEnabled val="1"/>
        </dgm:presLayoutVars>
      </dgm:prSet>
      <dgm:spPr/>
      <dgm:t>
        <a:bodyPr/>
        <a:lstStyle/>
        <a:p>
          <a:endParaRPr lang="zh-CN" altLang="en-US"/>
        </a:p>
      </dgm:t>
    </dgm:pt>
  </dgm:ptLst>
  <dgm:cxnLst>
    <dgm:cxn modelId="{9BF191D5-A3CF-4FF6-9343-3900EF41D156}" type="presOf" srcId="{FE54EEBC-0574-4914-A69E-FA1A7157DEDA}" destId="{193AF99C-C4D3-4A6F-87FB-1EEB9EAD60DC}" srcOrd="1" destOrd="0" presId="urn:microsoft.com/office/officeart/2005/8/layout/chart3"/>
    <dgm:cxn modelId="{B4269122-4A9E-4DDB-9F7F-E756CCA51BD5}" type="presOf" srcId="{71224250-8BDC-475D-917C-3DB3017686F7}" destId="{F2D2CE2B-FB7A-4FA7-824B-C4E904B2C38C}" srcOrd="0" destOrd="0" presId="urn:microsoft.com/office/officeart/2005/8/layout/chart3"/>
    <dgm:cxn modelId="{18CAD372-D0B5-41FD-8C3F-427BB3B03F8D}" type="presOf" srcId="{FE54EEBC-0574-4914-A69E-FA1A7157DEDA}" destId="{5C1457BA-E312-4E8F-9096-ED8236447D4A}" srcOrd="0" destOrd="0" presId="urn:microsoft.com/office/officeart/2005/8/layout/chart3"/>
    <dgm:cxn modelId="{9B396586-1D0C-48CC-960A-12CB24560C06}" type="presOf" srcId="{E75C86C3-E847-46BD-8CFB-9D2B68907929}" destId="{C1BFFADD-7F71-48D9-8AF9-4F9B4617278B}" srcOrd="1" destOrd="0" presId="urn:microsoft.com/office/officeart/2005/8/layout/chart3"/>
    <dgm:cxn modelId="{87A5046F-162D-4721-A927-E1AF3D740F4A}" srcId="{AC7502CA-E8F4-46F6-8E83-D35D3E2DF04E}" destId="{E75C86C3-E847-46BD-8CFB-9D2B68907929}" srcOrd="0" destOrd="0" parTransId="{32EFFC29-A25D-4DB7-9236-2BCE85466331}" sibTransId="{7CD48414-30C2-426A-9BCA-28BF08699E2D}"/>
    <dgm:cxn modelId="{150ECC41-A829-4DB5-AF20-4821D6D5611F}" type="presOf" srcId="{71224250-8BDC-475D-917C-3DB3017686F7}" destId="{2AE6F3A7-52CB-4D1D-A82F-60F1036FDF6F}" srcOrd="1" destOrd="0" presId="urn:microsoft.com/office/officeart/2005/8/layout/chart3"/>
    <dgm:cxn modelId="{9CC362AC-1489-45AB-B69D-220FD535666F}" srcId="{AC7502CA-E8F4-46F6-8E83-D35D3E2DF04E}" destId="{FE54EEBC-0574-4914-A69E-FA1A7157DEDA}" srcOrd="1" destOrd="0" parTransId="{00647114-9F02-40E4-AB59-69D6290E02C3}" sibTransId="{8D2B29D6-A508-4B9C-965B-5A06AB84EE18}"/>
    <dgm:cxn modelId="{818B7BEE-9F68-4CDC-9ACD-8A6E645D920C}" type="presOf" srcId="{E75C86C3-E847-46BD-8CFB-9D2B68907929}" destId="{F402843C-1081-4DFD-9E4B-C1C60943D054}" srcOrd="0" destOrd="0" presId="urn:microsoft.com/office/officeart/2005/8/layout/chart3"/>
    <dgm:cxn modelId="{876ACFCC-DA7F-4F80-A1CB-BB3BF2C2513D}" type="presOf" srcId="{AC7502CA-E8F4-46F6-8E83-D35D3E2DF04E}" destId="{24E28592-B123-4D89-800B-912592C3EE32}" srcOrd="0" destOrd="0" presId="urn:microsoft.com/office/officeart/2005/8/layout/chart3"/>
    <dgm:cxn modelId="{D27C20C1-3215-4F80-9EC9-BD156A053F23}" srcId="{AC7502CA-E8F4-46F6-8E83-D35D3E2DF04E}" destId="{71224250-8BDC-475D-917C-3DB3017686F7}" srcOrd="2" destOrd="0" parTransId="{3DDF2EF8-2D85-4196-80A5-5C8793D059C3}" sibTransId="{73E3EA49-BD4E-40AB-93C8-6D17E7872597}"/>
    <dgm:cxn modelId="{908D4510-C865-4859-A77E-5124BFF413C5}" type="presParOf" srcId="{24E28592-B123-4D89-800B-912592C3EE32}" destId="{F402843C-1081-4DFD-9E4B-C1C60943D054}" srcOrd="0" destOrd="0" presId="urn:microsoft.com/office/officeart/2005/8/layout/chart3"/>
    <dgm:cxn modelId="{EC6BEF3A-DB1E-4869-81E5-A3D50B8869F1}" type="presParOf" srcId="{24E28592-B123-4D89-800B-912592C3EE32}" destId="{C1BFFADD-7F71-48D9-8AF9-4F9B4617278B}" srcOrd="1" destOrd="0" presId="urn:microsoft.com/office/officeart/2005/8/layout/chart3"/>
    <dgm:cxn modelId="{2944A63F-F953-4C60-B51E-6A1E73439DFE}" type="presParOf" srcId="{24E28592-B123-4D89-800B-912592C3EE32}" destId="{5C1457BA-E312-4E8F-9096-ED8236447D4A}" srcOrd="2" destOrd="0" presId="urn:microsoft.com/office/officeart/2005/8/layout/chart3"/>
    <dgm:cxn modelId="{A4548172-F3A5-475A-8972-6FAC1C934D65}" type="presParOf" srcId="{24E28592-B123-4D89-800B-912592C3EE32}" destId="{193AF99C-C4D3-4A6F-87FB-1EEB9EAD60DC}" srcOrd="3" destOrd="0" presId="urn:microsoft.com/office/officeart/2005/8/layout/chart3"/>
    <dgm:cxn modelId="{D6F49ABD-6E53-426C-8AF0-A7A507C2D557}" type="presParOf" srcId="{24E28592-B123-4D89-800B-912592C3EE32}" destId="{F2D2CE2B-FB7A-4FA7-824B-C4E904B2C38C}" srcOrd="4" destOrd="0" presId="urn:microsoft.com/office/officeart/2005/8/layout/chart3"/>
    <dgm:cxn modelId="{58A0EAA2-D8C9-481A-B2CB-70FBF977D89F}" type="presParOf" srcId="{24E28592-B123-4D89-800B-912592C3EE32}" destId="{2AE6F3A7-52CB-4D1D-A82F-60F1036FDF6F}"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FCDEE8-E80F-4B9E-B333-C9311290EF78}"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zh-CN" altLang="en-US"/>
        </a:p>
      </dgm:t>
    </dgm:pt>
    <dgm:pt modelId="{9DB24952-24DC-4832-BBCC-5362A658F653}">
      <dgm:prSet phldrT="[文本]"/>
      <dgm:spPr/>
      <dgm:t>
        <a:bodyPr/>
        <a:lstStyle/>
        <a:p>
          <a:r>
            <a:rPr lang="zh-CN" altLang="en-US" b="1" dirty="0"/>
            <a:t>自然科学</a:t>
          </a:r>
          <a:r>
            <a:rPr lang="en-US" altLang="zh-CN" b="1" dirty="0"/>
            <a:t>&amp;</a:t>
          </a:r>
          <a:r>
            <a:rPr lang="zh-CN" altLang="en-US" b="1" dirty="0"/>
            <a:t>社会科学</a:t>
          </a:r>
        </a:p>
      </dgm:t>
    </dgm:pt>
    <dgm:pt modelId="{65C99B51-A5EC-403A-B5F6-B5F812CFD116}" type="parTrans" cxnId="{CEB518AF-C734-4941-8D25-C4610D5D50AE}">
      <dgm:prSet/>
      <dgm:spPr/>
      <dgm:t>
        <a:bodyPr/>
        <a:lstStyle/>
        <a:p>
          <a:endParaRPr lang="zh-CN" altLang="en-US"/>
        </a:p>
      </dgm:t>
    </dgm:pt>
    <dgm:pt modelId="{B52D83D9-CACE-4105-B9AD-B747E77A297B}" type="sibTrans" cxnId="{CEB518AF-C734-4941-8D25-C4610D5D50AE}">
      <dgm:prSet/>
      <dgm:spPr/>
      <dgm:t>
        <a:bodyPr/>
        <a:lstStyle/>
        <a:p>
          <a:endParaRPr lang="zh-CN" altLang="en-US"/>
        </a:p>
      </dgm:t>
    </dgm:pt>
    <dgm:pt modelId="{E52D2043-9086-496C-BF02-1CD277702A40}">
      <dgm:prSet phldrT="[文本]"/>
      <dgm:spPr/>
      <dgm:t>
        <a:bodyPr/>
        <a:lstStyle/>
        <a:p>
          <a:r>
            <a:rPr lang="zh-CN" altLang="en-US" b="1" dirty="0"/>
            <a:t>数学</a:t>
          </a:r>
        </a:p>
      </dgm:t>
    </dgm:pt>
    <dgm:pt modelId="{201D9F2E-4AFB-4154-A458-C2C6BBA1F35D}" type="parTrans" cxnId="{225E6E79-3BC4-4792-91A3-44820F224E2E}">
      <dgm:prSet/>
      <dgm:spPr/>
      <dgm:t>
        <a:bodyPr/>
        <a:lstStyle/>
        <a:p>
          <a:endParaRPr lang="zh-CN" altLang="en-US"/>
        </a:p>
      </dgm:t>
    </dgm:pt>
    <dgm:pt modelId="{106A29CB-3A58-4363-9276-DA4045006A53}" type="sibTrans" cxnId="{225E6E79-3BC4-4792-91A3-44820F224E2E}">
      <dgm:prSet/>
      <dgm:spPr/>
      <dgm:t>
        <a:bodyPr/>
        <a:lstStyle/>
        <a:p>
          <a:endParaRPr lang="zh-CN" altLang="en-US"/>
        </a:p>
      </dgm:t>
    </dgm:pt>
    <dgm:pt modelId="{C5D72719-81D0-41C2-80AD-28496CC6E793}">
      <dgm:prSet phldrT="[文本]"/>
      <dgm:spPr/>
      <dgm:t>
        <a:bodyPr/>
        <a:lstStyle/>
        <a:p>
          <a:r>
            <a:rPr lang="zh-CN" altLang="en-US" b="1" dirty="0"/>
            <a:t>逻辑学</a:t>
          </a:r>
        </a:p>
      </dgm:t>
    </dgm:pt>
    <dgm:pt modelId="{2BF5ED58-5D2B-4C58-9109-E8DA9F993094}" type="parTrans" cxnId="{88CB960B-3F3F-4A13-9758-E09321BBE0B5}">
      <dgm:prSet/>
      <dgm:spPr/>
      <dgm:t>
        <a:bodyPr/>
        <a:lstStyle/>
        <a:p>
          <a:endParaRPr lang="zh-CN" altLang="en-US"/>
        </a:p>
      </dgm:t>
    </dgm:pt>
    <dgm:pt modelId="{3F36018A-2FAF-4C27-B6B9-01DF8F068290}" type="sibTrans" cxnId="{88CB960B-3F3F-4A13-9758-E09321BBE0B5}">
      <dgm:prSet/>
      <dgm:spPr/>
      <dgm:t>
        <a:bodyPr/>
        <a:lstStyle/>
        <a:p>
          <a:endParaRPr lang="zh-CN" altLang="en-US"/>
        </a:p>
      </dgm:t>
    </dgm:pt>
    <dgm:pt modelId="{03BA2F01-14FB-4E01-A2E6-4E47A0D2CFFA}">
      <dgm:prSet phldrT="[文本]"/>
      <dgm:spPr/>
      <dgm:t>
        <a:bodyPr/>
        <a:lstStyle/>
        <a:p>
          <a:r>
            <a:rPr lang="zh-CN" altLang="en-US" b="1" dirty="0"/>
            <a:t>哲学</a:t>
          </a:r>
        </a:p>
      </dgm:t>
    </dgm:pt>
    <dgm:pt modelId="{4334A54C-3527-4A6F-8047-4C0C85C2D79A}" type="parTrans" cxnId="{789FFBE4-4405-491E-8820-3AAFB9CCF254}">
      <dgm:prSet/>
      <dgm:spPr/>
      <dgm:t>
        <a:bodyPr/>
        <a:lstStyle/>
        <a:p>
          <a:endParaRPr lang="zh-CN" altLang="en-US"/>
        </a:p>
      </dgm:t>
    </dgm:pt>
    <dgm:pt modelId="{8649A63F-C944-4C25-9C4C-AA5EF82529D5}" type="sibTrans" cxnId="{789FFBE4-4405-491E-8820-3AAFB9CCF254}">
      <dgm:prSet/>
      <dgm:spPr/>
      <dgm:t>
        <a:bodyPr/>
        <a:lstStyle/>
        <a:p>
          <a:endParaRPr lang="zh-CN" altLang="en-US"/>
        </a:p>
      </dgm:t>
    </dgm:pt>
    <dgm:pt modelId="{D1735376-4943-4B6C-9BBC-D29D6DDE441C}" type="pres">
      <dgm:prSet presAssocID="{A0FCDEE8-E80F-4B9E-B333-C9311290EF78}" presName="compositeShape" presStyleCnt="0">
        <dgm:presLayoutVars>
          <dgm:dir/>
          <dgm:resizeHandles/>
        </dgm:presLayoutVars>
      </dgm:prSet>
      <dgm:spPr/>
      <dgm:t>
        <a:bodyPr/>
        <a:lstStyle/>
        <a:p>
          <a:endParaRPr lang="zh-CN" altLang="en-US"/>
        </a:p>
      </dgm:t>
    </dgm:pt>
    <dgm:pt modelId="{1C7352F3-3D22-4C40-9F0B-CBAD84C8EFC1}" type="pres">
      <dgm:prSet presAssocID="{A0FCDEE8-E80F-4B9E-B333-C9311290EF78}" presName="pyramid" presStyleLbl="node1" presStyleIdx="0" presStyleCnt="1"/>
      <dgm:spPr>
        <a:solidFill>
          <a:srgbClr val="FFC000"/>
        </a:solidFill>
      </dgm:spPr>
    </dgm:pt>
    <dgm:pt modelId="{3B9378B6-E5B5-4A48-BA5B-512AC7CC7B68}" type="pres">
      <dgm:prSet presAssocID="{A0FCDEE8-E80F-4B9E-B333-C9311290EF78}" presName="theList" presStyleCnt="0"/>
      <dgm:spPr/>
    </dgm:pt>
    <dgm:pt modelId="{43D9AB82-3B89-4B51-A4E5-D70F8BA88F3B}" type="pres">
      <dgm:prSet presAssocID="{9DB24952-24DC-4832-BBCC-5362A658F653}" presName="aNode" presStyleLbl="fgAcc1" presStyleIdx="0" presStyleCnt="4" custScaleX="157174" custScaleY="117756" custLinFactY="-6739" custLinFactNeighborX="-47436" custLinFactNeighborY="-100000">
        <dgm:presLayoutVars>
          <dgm:bulletEnabled val="1"/>
        </dgm:presLayoutVars>
      </dgm:prSet>
      <dgm:spPr/>
      <dgm:t>
        <a:bodyPr/>
        <a:lstStyle/>
        <a:p>
          <a:endParaRPr lang="zh-CN" altLang="en-US"/>
        </a:p>
      </dgm:t>
    </dgm:pt>
    <dgm:pt modelId="{0078EC5E-917D-42CB-BF23-478E3462F6B7}" type="pres">
      <dgm:prSet presAssocID="{9DB24952-24DC-4832-BBCC-5362A658F653}" presName="aSpace" presStyleCnt="0"/>
      <dgm:spPr/>
    </dgm:pt>
    <dgm:pt modelId="{3BC00C33-205C-4504-88F3-E45647068694}" type="pres">
      <dgm:prSet presAssocID="{E52D2043-9086-496C-BF02-1CD277702A40}" presName="aNode" presStyleLbl="fgAcc1" presStyleIdx="1" presStyleCnt="4" custScaleX="58668" custScaleY="107028" custLinFactY="69166" custLinFactNeighborX="-62246" custLinFactNeighborY="100000">
        <dgm:presLayoutVars>
          <dgm:bulletEnabled val="1"/>
        </dgm:presLayoutVars>
      </dgm:prSet>
      <dgm:spPr/>
      <dgm:t>
        <a:bodyPr/>
        <a:lstStyle/>
        <a:p>
          <a:endParaRPr lang="zh-CN" altLang="en-US"/>
        </a:p>
      </dgm:t>
    </dgm:pt>
    <dgm:pt modelId="{082BA170-2E3E-4574-B0FF-83676B1EDC71}" type="pres">
      <dgm:prSet presAssocID="{E52D2043-9086-496C-BF02-1CD277702A40}" presName="aSpace" presStyleCnt="0"/>
      <dgm:spPr/>
    </dgm:pt>
    <dgm:pt modelId="{2207560A-FCEE-430B-9AB3-34EB90B93659}" type="pres">
      <dgm:prSet presAssocID="{C5D72719-81D0-41C2-80AD-28496CC6E793}" presName="aNode" presStyleLbl="fgAcc1" presStyleIdx="2" presStyleCnt="4" custScaleX="158479" custScaleY="101764" custLinFactY="156449" custLinFactNeighborX="-46784" custLinFactNeighborY="200000">
        <dgm:presLayoutVars>
          <dgm:bulletEnabled val="1"/>
        </dgm:presLayoutVars>
      </dgm:prSet>
      <dgm:spPr/>
      <dgm:t>
        <a:bodyPr/>
        <a:lstStyle/>
        <a:p>
          <a:endParaRPr lang="zh-CN" altLang="en-US"/>
        </a:p>
      </dgm:t>
    </dgm:pt>
    <dgm:pt modelId="{EDC5110C-064A-4CE0-AE2F-66A4EA338243}" type="pres">
      <dgm:prSet presAssocID="{C5D72719-81D0-41C2-80AD-28496CC6E793}" presName="aSpace" presStyleCnt="0"/>
      <dgm:spPr/>
    </dgm:pt>
    <dgm:pt modelId="{E20CB63E-5DD7-4A60-9876-65D6232F66DC}" type="pres">
      <dgm:prSet presAssocID="{03BA2F01-14FB-4E01-A2E6-4E47A0D2CFFA}" presName="aNode" presStyleLbl="fgAcc1" presStyleIdx="3" presStyleCnt="4" custScaleX="59092" custScaleY="102699" custLinFactY="-126666" custLinFactNeighborX="187" custLinFactNeighborY="-200000">
        <dgm:presLayoutVars>
          <dgm:bulletEnabled val="1"/>
        </dgm:presLayoutVars>
      </dgm:prSet>
      <dgm:spPr/>
      <dgm:t>
        <a:bodyPr/>
        <a:lstStyle/>
        <a:p>
          <a:endParaRPr lang="zh-CN" altLang="en-US"/>
        </a:p>
      </dgm:t>
    </dgm:pt>
    <dgm:pt modelId="{8F24847F-18C7-43F6-AA40-5F75025D7E45}" type="pres">
      <dgm:prSet presAssocID="{03BA2F01-14FB-4E01-A2E6-4E47A0D2CFFA}" presName="aSpace" presStyleCnt="0"/>
      <dgm:spPr/>
    </dgm:pt>
  </dgm:ptLst>
  <dgm:cxnLst>
    <dgm:cxn modelId="{CEB518AF-C734-4941-8D25-C4610D5D50AE}" srcId="{A0FCDEE8-E80F-4B9E-B333-C9311290EF78}" destId="{9DB24952-24DC-4832-BBCC-5362A658F653}" srcOrd="0" destOrd="0" parTransId="{65C99B51-A5EC-403A-B5F6-B5F812CFD116}" sibTransId="{B52D83D9-CACE-4105-B9AD-B747E77A297B}"/>
    <dgm:cxn modelId="{DE3D0A94-9D82-4A0F-ABCA-9DFEDACEC51F}" type="presOf" srcId="{C5D72719-81D0-41C2-80AD-28496CC6E793}" destId="{2207560A-FCEE-430B-9AB3-34EB90B93659}" srcOrd="0" destOrd="0" presId="urn:microsoft.com/office/officeart/2005/8/layout/pyramid2"/>
    <dgm:cxn modelId="{0B54F9AF-338C-4B16-A5C9-290939CD6E81}" type="presOf" srcId="{A0FCDEE8-E80F-4B9E-B333-C9311290EF78}" destId="{D1735376-4943-4B6C-9BBC-D29D6DDE441C}" srcOrd="0" destOrd="0" presId="urn:microsoft.com/office/officeart/2005/8/layout/pyramid2"/>
    <dgm:cxn modelId="{23BB22E0-16A0-43BE-9ADB-9A585ED33126}" type="presOf" srcId="{03BA2F01-14FB-4E01-A2E6-4E47A0D2CFFA}" destId="{E20CB63E-5DD7-4A60-9876-65D6232F66DC}" srcOrd="0" destOrd="0" presId="urn:microsoft.com/office/officeart/2005/8/layout/pyramid2"/>
    <dgm:cxn modelId="{88CB960B-3F3F-4A13-9758-E09321BBE0B5}" srcId="{A0FCDEE8-E80F-4B9E-B333-C9311290EF78}" destId="{C5D72719-81D0-41C2-80AD-28496CC6E793}" srcOrd="2" destOrd="0" parTransId="{2BF5ED58-5D2B-4C58-9109-E8DA9F993094}" sibTransId="{3F36018A-2FAF-4C27-B6B9-01DF8F068290}"/>
    <dgm:cxn modelId="{DBAF0F1F-B00E-4419-9312-B779B5D4FEA5}" type="presOf" srcId="{E52D2043-9086-496C-BF02-1CD277702A40}" destId="{3BC00C33-205C-4504-88F3-E45647068694}" srcOrd="0" destOrd="0" presId="urn:microsoft.com/office/officeart/2005/8/layout/pyramid2"/>
    <dgm:cxn modelId="{789FFBE4-4405-491E-8820-3AAFB9CCF254}" srcId="{A0FCDEE8-E80F-4B9E-B333-C9311290EF78}" destId="{03BA2F01-14FB-4E01-A2E6-4E47A0D2CFFA}" srcOrd="3" destOrd="0" parTransId="{4334A54C-3527-4A6F-8047-4C0C85C2D79A}" sibTransId="{8649A63F-C944-4C25-9C4C-AA5EF82529D5}"/>
    <dgm:cxn modelId="{225E6E79-3BC4-4792-91A3-44820F224E2E}" srcId="{A0FCDEE8-E80F-4B9E-B333-C9311290EF78}" destId="{E52D2043-9086-496C-BF02-1CD277702A40}" srcOrd="1" destOrd="0" parTransId="{201D9F2E-4AFB-4154-A458-C2C6BBA1F35D}" sibTransId="{106A29CB-3A58-4363-9276-DA4045006A53}"/>
    <dgm:cxn modelId="{0375FA3A-FBD4-4AE6-A128-775707C7E94B}" type="presOf" srcId="{9DB24952-24DC-4832-BBCC-5362A658F653}" destId="{43D9AB82-3B89-4B51-A4E5-D70F8BA88F3B}" srcOrd="0" destOrd="0" presId="urn:microsoft.com/office/officeart/2005/8/layout/pyramid2"/>
    <dgm:cxn modelId="{74A3F81D-369C-4099-A958-0F70B5384768}" type="presParOf" srcId="{D1735376-4943-4B6C-9BBC-D29D6DDE441C}" destId="{1C7352F3-3D22-4C40-9F0B-CBAD84C8EFC1}" srcOrd="0" destOrd="0" presId="urn:microsoft.com/office/officeart/2005/8/layout/pyramid2"/>
    <dgm:cxn modelId="{3854F77F-1F96-4281-80E1-E3DB15E4842D}" type="presParOf" srcId="{D1735376-4943-4B6C-9BBC-D29D6DDE441C}" destId="{3B9378B6-E5B5-4A48-BA5B-512AC7CC7B68}" srcOrd="1" destOrd="0" presId="urn:microsoft.com/office/officeart/2005/8/layout/pyramid2"/>
    <dgm:cxn modelId="{32C533D5-58DA-47C9-A402-D0603241B625}" type="presParOf" srcId="{3B9378B6-E5B5-4A48-BA5B-512AC7CC7B68}" destId="{43D9AB82-3B89-4B51-A4E5-D70F8BA88F3B}" srcOrd="0" destOrd="0" presId="urn:microsoft.com/office/officeart/2005/8/layout/pyramid2"/>
    <dgm:cxn modelId="{ADB7E588-CF4E-4CD6-9E60-4287E4644EF8}" type="presParOf" srcId="{3B9378B6-E5B5-4A48-BA5B-512AC7CC7B68}" destId="{0078EC5E-917D-42CB-BF23-478E3462F6B7}" srcOrd="1" destOrd="0" presId="urn:microsoft.com/office/officeart/2005/8/layout/pyramid2"/>
    <dgm:cxn modelId="{298BB468-FED2-4F94-ACFC-FB3B24B477D9}" type="presParOf" srcId="{3B9378B6-E5B5-4A48-BA5B-512AC7CC7B68}" destId="{3BC00C33-205C-4504-88F3-E45647068694}" srcOrd="2" destOrd="0" presId="urn:microsoft.com/office/officeart/2005/8/layout/pyramid2"/>
    <dgm:cxn modelId="{60C9561A-73E3-44F4-B5A5-CD8342BD8E6E}" type="presParOf" srcId="{3B9378B6-E5B5-4A48-BA5B-512AC7CC7B68}" destId="{082BA170-2E3E-4574-B0FF-83676B1EDC71}" srcOrd="3" destOrd="0" presId="urn:microsoft.com/office/officeart/2005/8/layout/pyramid2"/>
    <dgm:cxn modelId="{A458D3BB-747E-4C30-924B-89F831445293}" type="presParOf" srcId="{3B9378B6-E5B5-4A48-BA5B-512AC7CC7B68}" destId="{2207560A-FCEE-430B-9AB3-34EB90B93659}" srcOrd="4" destOrd="0" presId="urn:microsoft.com/office/officeart/2005/8/layout/pyramid2"/>
    <dgm:cxn modelId="{957E4681-2C07-4558-A0E9-18EDAB536789}" type="presParOf" srcId="{3B9378B6-E5B5-4A48-BA5B-512AC7CC7B68}" destId="{EDC5110C-064A-4CE0-AE2F-66A4EA338243}" srcOrd="5" destOrd="0" presId="urn:microsoft.com/office/officeart/2005/8/layout/pyramid2"/>
    <dgm:cxn modelId="{F7D612D7-58A5-4C7C-9939-A92E935EC35C}" type="presParOf" srcId="{3B9378B6-E5B5-4A48-BA5B-512AC7CC7B68}" destId="{E20CB63E-5DD7-4A60-9876-65D6232F66DC}" srcOrd="6" destOrd="0" presId="urn:microsoft.com/office/officeart/2005/8/layout/pyramid2"/>
    <dgm:cxn modelId="{C7DF05FC-DBFA-4C33-91A6-F3E877B7157C}" type="presParOf" srcId="{3B9378B6-E5B5-4A48-BA5B-512AC7CC7B68}" destId="{8F24847F-18C7-43F6-AA40-5F75025D7E45}"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2843C-1081-4DFD-9E4B-C1C60943D054}">
      <dsp:nvSpPr>
        <dsp:cNvPr id="0" name=""/>
        <dsp:cNvSpPr/>
      </dsp:nvSpPr>
      <dsp:spPr>
        <a:xfrm>
          <a:off x="1584162" y="288045"/>
          <a:ext cx="4320062" cy="3698240"/>
        </a:xfrm>
        <a:prstGeom prst="pie">
          <a:avLst>
            <a:gd name="adj1" fmla="val 16200000"/>
            <a:gd name="adj2" fmla="val 180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zh-CN" altLang="en-US" sz="3400" b="1" kern="1200" dirty="0">
              <a:solidFill>
                <a:schemeClr val="tx1"/>
              </a:solidFill>
            </a:rPr>
            <a:t>矛盾律</a:t>
          </a:r>
        </a:p>
      </dsp:txBody>
      <dsp:txXfrm>
        <a:off x="3932939" y="970458"/>
        <a:ext cx="1465735" cy="1232746"/>
      </dsp:txXfrm>
    </dsp:sp>
    <dsp:sp modelId="{5C1457BA-E312-4E8F-9096-ED8236447D4A}">
      <dsp:nvSpPr>
        <dsp:cNvPr id="0" name=""/>
        <dsp:cNvSpPr/>
      </dsp:nvSpPr>
      <dsp:spPr>
        <a:xfrm>
          <a:off x="1292639" y="792085"/>
          <a:ext cx="3698240" cy="3698240"/>
        </a:xfrm>
        <a:prstGeom prst="pie">
          <a:avLst>
            <a:gd name="adj1" fmla="val 1800000"/>
            <a:gd name="adj2" fmla="val 90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zh-CN" altLang="en-US" sz="3400" b="1" i="0" kern="1200" dirty="0">
              <a:solidFill>
                <a:schemeClr val="tx1"/>
              </a:solidFill>
            </a:rPr>
            <a:t>排中律</a:t>
          </a:r>
        </a:p>
      </dsp:txBody>
      <dsp:txXfrm>
        <a:off x="2305252" y="3125499"/>
        <a:ext cx="1673013" cy="1144693"/>
      </dsp:txXfrm>
    </dsp:sp>
    <dsp:sp modelId="{F2D2CE2B-FB7A-4FA7-824B-C4E904B2C38C}">
      <dsp:nvSpPr>
        <dsp:cNvPr id="0" name=""/>
        <dsp:cNvSpPr/>
      </dsp:nvSpPr>
      <dsp:spPr>
        <a:xfrm>
          <a:off x="348589" y="288015"/>
          <a:ext cx="4274278" cy="3698240"/>
        </a:xfrm>
        <a:prstGeom prst="pie">
          <a:avLst>
            <a:gd name="adj1" fmla="val 9000000"/>
            <a:gd name="adj2" fmla="val 1620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zh-CN" altLang="en-US" sz="3300" b="1" kern="1200" dirty="0">
              <a:solidFill>
                <a:schemeClr val="tx1"/>
              </a:solidFill>
            </a:rPr>
            <a:t>同一律</a:t>
          </a:r>
        </a:p>
      </dsp:txBody>
      <dsp:txXfrm>
        <a:off x="806548" y="1014455"/>
        <a:ext cx="1450201" cy="1232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C9835-C538-43BA-9E15-F01A9578CF0A}">
      <dsp:nvSpPr>
        <dsp:cNvPr id="0" name=""/>
        <dsp:cNvSpPr/>
      </dsp:nvSpPr>
      <dsp:spPr>
        <a:xfrm>
          <a:off x="2657125" y="1644436"/>
          <a:ext cx="4122628" cy="1431734"/>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FEA5CE-69E4-4CAC-8776-F7AE532F16D7}">
      <dsp:nvSpPr>
        <dsp:cNvPr id="0" name=""/>
        <dsp:cNvSpPr/>
      </dsp:nvSpPr>
      <dsp:spPr>
        <a:xfrm>
          <a:off x="4241305" y="792089"/>
          <a:ext cx="798959" cy="511333"/>
        </a:xfrm>
        <a:prstGeom prst="down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48703D-AD60-4813-BAD8-45C5CA0D702E}">
      <dsp:nvSpPr>
        <dsp:cNvPr id="0" name=""/>
        <dsp:cNvSpPr/>
      </dsp:nvSpPr>
      <dsp:spPr>
        <a:xfrm>
          <a:off x="2727188" y="0"/>
          <a:ext cx="4259423" cy="843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zh-CN" altLang="en-US" sz="3200" b="1" kern="1200" dirty="0">
              <a:solidFill>
                <a:srgbClr val="7030A0"/>
              </a:solidFill>
              <a:effectLst/>
            </a:rPr>
            <a:t>逻辑学的研究对象</a:t>
          </a:r>
        </a:p>
      </dsp:txBody>
      <dsp:txXfrm>
        <a:off x="2727188" y="0"/>
        <a:ext cx="4259423" cy="843470"/>
      </dsp:txXfrm>
    </dsp:sp>
    <dsp:sp modelId="{DE2AB6B4-801E-480B-AF5D-B605C85135DC}">
      <dsp:nvSpPr>
        <dsp:cNvPr id="0" name=""/>
        <dsp:cNvSpPr/>
      </dsp:nvSpPr>
      <dsp:spPr>
        <a:xfrm>
          <a:off x="1793024" y="1584181"/>
          <a:ext cx="2734266" cy="2446252"/>
        </a:xfrm>
        <a:prstGeom prst="ellipse">
          <a:avLst/>
        </a:prstGeom>
        <a:solidFill>
          <a:srgbClr val="FFC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algn="ctr" defTabSz="1066800">
            <a:lnSpc>
              <a:spcPct val="90000"/>
            </a:lnSpc>
            <a:spcBef>
              <a:spcPct val="0"/>
            </a:spcBef>
            <a:spcAft>
              <a:spcPct val="35000"/>
            </a:spcAft>
            <a:buNone/>
          </a:pPr>
          <a:r>
            <a:rPr lang="zh-CN" altLang="en-US" sz="3200" b="1" kern="1200" dirty="0">
              <a:solidFill>
                <a:prstClr val="black"/>
              </a:solidFill>
              <a:effectLst/>
              <a:latin typeface="Tw Cen MT"/>
              <a:ea typeface="华文仿宋" panose="02010600040101010101" pitchFamily="2" charset="-122"/>
              <a:cs typeface="+mn-cs"/>
            </a:rPr>
            <a:t>思维</a:t>
          </a:r>
          <a:r>
            <a:rPr lang="en-US" altLang="zh-CN" sz="3200" b="1" kern="1200" dirty="0">
              <a:solidFill>
                <a:prstClr val="black"/>
              </a:solidFill>
              <a:effectLst/>
              <a:latin typeface="Tw Cen MT"/>
              <a:ea typeface="华文仿宋" panose="02010600040101010101" pitchFamily="2" charset="-122"/>
              <a:cs typeface="+mn-cs"/>
            </a:rPr>
            <a:t>/</a:t>
          </a:r>
          <a:r>
            <a:rPr lang="zh-CN" altLang="en-US" sz="3200" b="1" kern="1200" dirty="0">
              <a:solidFill>
                <a:prstClr val="black"/>
              </a:solidFill>
              <a:effectLst/>
              <a:latin typeface="Tw Cen MT"/>
              <a:ea typeface="华文仿宋" panose="02010600040101010101" pitchFamily="2" charset="-122"/>
              <a:cs typeface="+mn-cs"/>
            </a:rPr>
            <a:t>推理的</a:t>
          </a:r>
          <a:endParaRPr lang="en-US" altLang="zh-CN" sz="3200" b="1" kern="1200" dirty="0">
            <a:solidFill>
              <a:prstClr val="black"/>
            </a:solidFill>
            <a:effectLst/>
            <a:latin typeface="Tw Cen MT"/>
            <a:ea typeface="华文仿宋" panose="02010600040101010101" pitchFamily="2" charset="-122"/>
            <a:cs typeface="+mn-cs"/>
          </a:endParaRPr>
        </a:p>
        <a:p>
          <a:pPr marL="0" lvl="0" algn="ctr" defTabSz="1066800">
            <a:lnSpc>
              <a:spcPct val="90000"/>
            </a:lnSpc>
            <a:spcBef>
              <a:spcPct val="0"/>
            </a:spcBef>
            <a:spcAft>
              <a:spcPct val="35000"/>
            </a:spcAft>
            <a:buNone/>
          </a:pPr>
          <a:r>
            <a:rPr lang="zh-CN" altLang="en-US" sz="3200" b="1" kern="1200" dirty="0">
              <a:solidFill>
                <a:prstClr val="black"/>
              </a:solidFill>
              <a:effectLst/>
              <a:latin typeface="Tw Cen MT"/>
              <a:ea typeface="华文仿宋" panose="02010600040101010101" pitchFamily="2" charset="-122"/>
              <a:cs typeface="+mn-cs"/>
            </a:rPr>
            <a:t>形式</a:t>
          </a:r>
        </a:p>
      </dsp:txBody>
      <dsp:txXfrm>
        <a:off x="2193448" y="1942426"/>
        <a:ext cx="1933418" cy="1729762"/>
      </dsp:txXfrm>
    </dsp:sp>
    <dsp:sp modelId="{E4912732-7F88-46FB-894E-2A9C143F6FC3}">
      <dsp:nvSpPr>
        <dsp:cNvPr id="0" name=""/>
        <dsp:cNvSpPr/>
      </dsp:nvSpPr>
      <dsp:spPr>
        <a:xfrm>
          <a:off x="4529331" y="1512170"/>
          <a:ext cx="2690302" cy="2528369"/>
        </a:xfrm>
        <a:prstGeom prst="ellipse">
          <a:avLst/>
        </a:prstGeom>
        <a:solidFill>
          <a:srgbClr val="00B0F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b="1" kern="1200" dirty="0">
              <a:solidFill>
                <a:schemeClr val="tx1"/>
              </a:solidFill>
              <a:effectLst/>
            </a:rPr>
            <a:t>思维</a:t>
          </a:r>
          <a:r>
            <a:rPr lang="en-US" altLang="zh-CN" sz="3200" b="1" kern="1200" dirty="0">
              <a:solidFill>
                <a:schemeClr val="tx1"/>
              </a:solidFill>
              <a:effectLst/>
            </a:rPr>
            <a:t>/</a:t>
          </a:r>
          <a:r>
            <a:rPr lang="zh-CN" altLang="en-US" sz="3200" b="1" kern="1200" dirty="0">
              <a:solidFill>
                <a:schemeClr val="tx1"/>
              </a:solidFill>
              <a:effectLst/>
            </a:rPr>
            <a:t>推理的</a:t>
          </a:r>
          <a:endParaRPr lang="en-US" altLang="zh-CN" sz="3200" b="1" kern="1200" dirty="0">
            <a:solidFill>
              <a:schemeClr val="tx1"/>
            </a:solidFill>
            <a:effectLst/>
          </a:endParaRPr>
        </a:p>
        <a:p>
          <a:pPr lvl="0" algn="ctr" defTabSz="1422400">
            <a:lnSpc>
              <a:spcPct val="90000"/>
            </a:lnSpc>
            <a:spcBef>
              <a:spcPct val="0"/>
            </a:spcBef>
            <a:spcAft>
              <a:spcPct val="35000"/>
            </a:spcAft>
          </a:pPr>
          <a:r>
            <a:rPr lang="zh-CN" altLang="en-US" sz="3200" b="1" kern="1200" dirty="0">
              <a:solidFill>
                <a:schemeClr val="tx1"/>
              </a:solidFill>
              <a:effectLst/>
            </a:rPr>
            <a:t>基本规律</a:t>
          </a:r>
          <a:endParaRPr lang="zh-CN" altLang="en-US" sz="2400" b="1" kern="1200" dirty="0">
            <a:solidFill>
              <a:schemeClr val="tx1"/>
            </a:solidFill>
            <a:effectLst/>
          </a:endParaRPr>
        </a:p>
      </dsp:txBody>
      <dsp:txXfrm>
        <a:off x="4923317" y="1882441"/>
        <a:ext cx="1902330" cy="1787827"/>
      </dsp:txXfrm>
    </dsp:sp>
    <dsp:sp modelId="{80BF822C-B26E-4699-A8BC-F144B6742D12}">
      <dsp:nvSpPr>
        <dsp:cNvPr id="0" name=""/>
        <dsp:cNvSpPr/>
      </dsp:nvSpPr>
      <dsp:spPr>
        <a:xfrm>
          <a:off x="856908" y="1468254"/>
          <a:ext cx="7479113" cy="3532339"/>
        </a:xfrm>
        <a:prstGeom prst="funnel">
          <a:avLst/>
        </a:prstGeom>
        <a:solidFill>
          <a:schemeClr val="lt1">
            <a:alpha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2843C-1081-4DFD-9E4B-C1C60943D054}">
      <dsp:nvSpPr>
        <dsp:cNvPr id="0" name=""/>
        <dsp:cNvSpPr/>
      </dsp:nvSpPr>
      <dsp:spPr>
        <a:xfrm>
          <a:off x="1584162" y="288045"/>
          <a:ext cx="4320062" cy="3698240"/>
        </a:xfrm>
        <a:prstGeom prst="pie">
          <a:avLst>
            <a:gd name="adj1" fmla="val 16200000"/>
            <a:gd name="adj2" fmla="val 180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zh-CN" altLang="en-US" sz="3400" b="1" kern="1200" dirty="0">
              <a:solidFill>
                <a:schemeClr val="tx1"/>
              </a:solidFill>
            </a:rPr>
            <a:t>矛盾律</a:t>
          </a:r>
        </a:p>
      </dsp:txBody>
      <dsp:txXfrm>
        <a:off x="3932939" y="970458"/>
        <a:ext cx="1465735" cy="1232746"/>
      </dsp:txXfrm>
    </dsp:sp>
    <dsp:sp modelId="{5C1457BA-E312-4E8F-9096-ED8236447D4A}">
      <dsp:nvSpPr>
        <dsp:cNvPr id="0" name=""/>
        <dsp:cNvSpPr/>
      </dsp:nvSpPr>
      <dsp:spPr>
        <a:xfrm>
          <a:off x="1292639" y="792085"/>
          <a:ext cx="3698240" cy="3698240"/>
        </a:xfrm>
        <a:prstGeom prst="pie">
          <a:avLst>
            <a:gd name="adj1" fmla="val 1800000"/>
            <a:gd name="adj2" fmla="val 90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zh-CN" altLang="en-US" sz="3400" b="1" i="0" kern="1200" dirty="0">
              <a:solidFill>
                <a:schemeClr val="tx1"/>
              </a:solidFill>
            </a:rPr>
            <a:t>排中律</a:t>
          </a:r>
        </a:p>
      </dsp:txBody>
      <dsp:txXfrm>
        <a:off x="2305252" y="3125499"/>
        <a:ext cx="1673013" cy="1144693"/>
      </dsp:txXfrm>
    </dsp:sp>
    <dsp:sp modelId="{F2D2CE2B-FB7A-4FA7-824B-C4E904B2C38C}">
      <dsp:nvSpPr>
        <dsp:cNvPr id="0" name=""/>
        <dsp:cNvSpPr/>
      </dsp:nvSpPr>
      <dsp:spPr>
        <a:xfrm>
          <a:off x="348589" y="288015"/>
          <a:ext cx="4274278" cy="3698240"/>
        </a:xfrm>
        <a:prstGeom prst="pie">
          <a:avLst>
            <a:gd name="adj1" fmla="val 9000000"/>
            <a:gd name="adj2" fmla="val 1620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zh-CN" altLang="en-US" sz="3300" b="1" kern="1200" dirty="0">
              <a:solidFill>
                <a:schemeClr val="tx1"/>
              </a:solidFill>
            </a:rPr>
            <a:t>同一律</a:t>
          </a:r>
        </a:p>
      </dsp:txBody>
      <dsp:txXfrm>
        <a:off x="806548" y="1014455"/>
        <a:ext cx="1450201" cy="12327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352F3-3D22-4C40-9F0B-CBAD84C8EFC1}">
      <dsp:nvSpPr>
        <dsp:cNvPr id="0" name=""/>
        <dsp:cNvSpPr/>
      </dsp:nvSpPr>
      <dsp:spPr>
        <a:xfrm>
          <a:off x="1555955" y="0"/>
          <a:ext cx="4824536" cy="4824536"/>
        </a:xfrm>
        <a:prstGeom prst="triangle">
          <a:avLst/>
        </a:prstGeom>
        <a:solidFill>
          <a:srgbClr val="FFC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D9AB82-3B89-4B51-A4E5-D70F8BA88F3B}">
      <dsp:nvSpPr>
        <dsp:cNvPr id="0" name=""/>
        <dsp:cNvSpPr/>
      </dsp:nvSpPr>
      <dsp:spPr>
        <a:xfrm>
          <a:off x="1584181" y="329156"/>
          <a:ext cx="4928895" cy="947603"/>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CN" altLang="en-US" sz="2900" b="1" kern="1200" dirty="0"/>
            <a:t>自然科学</a:t>
          </a:r>
          <a:r>
            <a:rPr lang="en-US" altLang="zh-CN" sz="2900" b="1" kern="1200" dirty="0"/>
            <a:t>&amp;</a:t>
          </a:r>
          <a:r>
            <a:rPr lang="zh-CN" altLang="en-US" sz="2900" b="1" kern="1200" dirty="0"/>
            <a:t>社会科学</a:t>
          </a:r>
        </a:p>
      </dsp:txBody>
      <dsp:txXfrm>
        <a:off x="1630439" y="375414"/>
        <a:ext cx="4836379" cy="855087"/>
      </dsp:txXfrm>
    </dsp:sp>
    <dsp:sp modelId="{3BC00C33-205C-4504-88F3-E45647068694}">
      <dsp:nvSpPr>
        <dsp:cNvPr id="0" name=""/>
        <dsp:cNvSpPr/>
      </dsp:nvSpPr>
      <dsp:spPr>
        <a:xfrm>
          <a:off x="2664296" y="2189349"/>
          <a:ext cx="1839798" cy="861273"/>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CN" altLang="en-US" sz="2900" b="1" kern="1200" dirty="0"/>
            <a:t>数学</a:t>
          </a:r>
        </a:p>
      </dsp:txBody>
      <dsp:txXfrm>
        <a:off x="2706340" y="2231393"/>
        <a:ext cx="1755710" cy="777185"/>
      </dsp:txXfrm>
    </dsp:sp>
    <dsp:sp modelId="{2207560A-FCEE-430B-9AB3-34EB90B93659}">
      <dsp:nvSpPr>
        <dsp:cNvPr id="0" name=""/>
        <dsp:cNvSpPr/>
      </dsp:nvSpPr>
      <dsp:spPr>
        <a:xfrm>
          <a:off x="1584166" y="3954183"/>
          <a:ext cx="4969819" cy="818912"/>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CN" altLang="en-US" sz="2900" b="1" kern="1200" dirty="0"/>
            <a:t>逻辑学</a:t>
          </a:r>
        </a:p>
      </dsp:txBody>
      <dsp:txXfrm>
        <a:off x="1624142" y="3994159"/>
        <a:ext cx="4889867" cy="738960"/>
      </dsp:txXfrm>
    </dsp:sp>
    <dsp:sp modelId="{E20CB63E-5DD7-4A60-9876-65D6232F66DC}">
      <dsp:nvSpPr>
        <dsp:cNvPr id="0" name=""/>
        <dsp:cNvSpPr/>
      </dsp:nvSpPr>
      <dsp:spPr>
        <a:xfrm>
          <a:off x="4615515" y="2193050"/>
          <a:ext cx="1853094" cy="826436"/>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CN" altLang="en-US" sz="2900" b="1" kern="1200" dirty="0"/>
            <a:t>哲学</a:t>
          </a:r>
        </a:p>
      </dsp:txBody>
      <dsp:txXfrm>
        <a:off x="4655858" y="2233393"/>
        <a:ext cx="1772408" cy="74575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2447E72A-D913-4DC2-9E0A-E520CE8FCC86}" type="datetimeFigureOut">
              <a:rPr lang="en-US" smtClean="0"/>
              <a:pPr/>
              <a:t>5/25/2018</a:t>
            </a:fld>
            <a:endParaRPr lang="en-US"/>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A5D78FC6-CE17-4259-A63C-DDFC12E048FC}" type="slidenum">
              <a:rPr lang="en-US" smtClean="0"/>
              <a:pPr/>
              <a:t>‹#›</a:t>
            </a:fld>
            <a:endParaRPr lang="en-US"/>
          </a:p>
        </p:txBody>
      </p:sp>
    </p:spTree>
    <p:extLst>
      <p:ext uri="{BB962C8B-B14F-4D97-AF65-F5344CB8AC3E}">
        <p14:creationId xmlns:p14="http://schemas.microsoft.com/office/powerpoint/2010/main" val="2693226336"/>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a:bodyPr>
          <a:lstStyle/>
          <a:p>
            <a:endParaRPr lang="zh-CN" altLang="en-US" noProof="0" dirty="0"/>
          </a:p>
        </p:txBody>
      </p:sp>
      <p:sp>
        <p:nvSpPr>
          <p:cNvPr id="4" name="Slide Number Placeholder 3"/>
          <p:cNvSpPr>
            <a:spLocks noGrp="1"/>
          </p:cNvSpPr>
          <p:nvPr>
            <p:ph type="sldNum" sz="quarter" idx="10"/>
          </p:nvPr>
        </p:nvSpPr>
        <p:spPr/>
        <p:txBody>
          <a:bodyPr/>
          <a:lstStyle/>
          <a:p>
            <a:pPr algn="r" defTabSz="914400">
              <a:buNone/>
            </a:pPr>
            <a:fld id="{A5D78FC6-CE17-4259-A63C-DDFC12E048FC}" type="slidenum">
              <a:rPr lang="en-US" sz="1200" b="0" i="0">
                <a:latin typeface="Calibri"/>
                <a:ea typeface="+mn-ea"/>
                <a:cs typeface="+mn-cs"/>
              </a:rPr>
              <a:pPr algn="r" defTabSz="914400">
                <a:buNone/>
              </a:pPr>
              <a:t>1</a:t>
            </a:fld>
            <a:endParaRPr lang="en-US" sz="1200" b="0" i="0">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noFill/>
          <a:ln>
            <a:solidFill>
              <a:srgbClr val="000000"/>
            </a:solidFill>
            <a:miter lim="800000"/>
            <a:headEnd/>
            <a:tailEnd/>
          </a:ln>
        </p:spPr>
      </p:sp>
      <p:sp>
        <p:nvSpPr>
          <p:cNvPr id="358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a:t>
            </a:r>
            <a:endParaRPr lang="zh-CN" altLang="en-US"/>
          </a:p>
        </p:txBody>
      </p:sp>
      <p:sp>
        <p:nvSpPr>
          <p:cNvPr id="358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C50B28-5A26-4ABE-BE2E-F093C24A9A75}" type="slidenum">
              <a:rPr lang="zh-CN" altLang="en-US"/>
              <a:pPr fontAlgn="base">
                <a:spcBef>
                  <a:spcPct val="0"/>
                </a:spcBef>
                <a:spcAft>
                  <a:spcPct val="0"/>
                </a:spcAft>
              </a:pPr>
              <a:t>37</a:t>
            </a:fld>
            <a:endParaRPr lang="en-US" altLang="zh-CN"/>
          </a:p>
        </p:txBody>
      </p:sp>
    </p:spTree>
    <p:extLst>
      <p:ext uri="{BB962C8B-B14F-4D97-AF65-F5344CB8AC3E}">
        <p14:creationId xmlns:p14="http://schemas.microsoft.com/office/powerpoint/2010/main" val="2253024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headEnd/>
            <a:tailEnd/>
          </a:ln>
        </p:spPr>
      </p:sp>
      <p:sp>
        <p:nvSpPr>
          <p:cNvPr id="276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 to school</a:t>
            </a:r>
            <a:endParaRPr lang="zh-CN" altLang="en-US"/>
          </a:p>
        </p:txBody>
      </p:sp>
      <p:sp>
        <p:nvSpPr>
          <p:cNvPr id="276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2CB7AFB-4CB4-4485-822F-90D9798BA933}"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83832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headEnd/>
            <a:tailEnd/>
          </a:ln>
        </p:spPr>
      </p:sp>
      <p:sp>
        <p:nvSpPr>
          <p:cNvPr id="276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 to school</a:t>
            </a:r>
            <a:endParaRPr lang="zh-CN" altLang="en-US"/>
          </a:p>
        </p:txBody>
      </p:sp>
      <p:sp>
        <p:nvSpPr>
          <p:cNvPr id="276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CB7AFB-4CB4-4485-822F-90D9798BA933}" type="slidenum">
              <a:rPr lang="zh-CN" altLang="en-US"/>
              <a:pPr fontAlgn="base">
                <a:spcBef>
                  <a:spcPct val="0"/>
                </a:spcBef>
                <a:spcAft>
                  <a:spcPct val="0"/>
                </a:spcAft>
              </a:pPr>
              <a:t>39</a:t>
            </a:fld>
            <a:endParaRPr lang="en-US" altLang="zh-CN"/>
          </a:p>
        </p:txBody>
      </p:sp>
    </p:spTree>
    <p:extLst>
      <p:ext uri="{BB962C8B-B14F-4D97-AF65-F5344CB8AC3E}">
        <p14:creationId xmlns:p14="http://schemas.microsoft.com/office/powerpoint/2010/main" val="1421692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headEnd/>
            <a:tailEnd/>
          </a:ln>
        </p:spPr>
      </p:sp>
      <p:sp>
        <p:nvSpPr>
          <p:cNvPr id="276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 to school</a:t>
            </a:r>
            <a:endParaRPr lang="zh-CN" altLang="en-US"/>
          </a:p>
        </p:txBody>
      </p:sp>
      <p:sp>
        <p:nvSpPr>
          <p:cNvPr id="276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2CB7AFB-4CB4-4485-822F-90D9798BA933}"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97424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296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751229-71E3-4629-A33E-9F57C88D8EBB}" type="slidenum">
              <a:rPr lang="zh-CN" altLang="en-US"/>
              <a:pPr fontAlgn="base">
                <a:spcBef>
                  <a:spcPct val="0"/>
                </a:spcBef>
                <a:spcAft>
                  <a:spcPct val="0"/>
                </a:spcAft>
              </a:pPr>
              <a:t>41</a:t>
            </a:fld>
            <a:endParaRPr lang="en-US" altLang="zh-CN"/>
          </a:p>
        </p:txBody>
      </p:sp>
    </p:spTree>
    <p:extLst>
      <p:ext uri="{BB962C8B-B14F-4D97-AF65-F5344CB8AC3E}">
        <p14:creationId xmlns:p14="http://schemas.microsoft.com/office/powerpoint/2010/main" val="3750881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296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751229-71E3-4629-A33E-9F57C88D8EBB}" type="slidenum">
              <a:rPr lang="zh-CN" altLang="en-US"/>
              <a:pPr fontAlgn="base">
                <a:spcBef>
                  <a:spcPct val="0"/>
                </a:spcBef>
                <a:spcAft>
                  <a:spcPct val="0"/>
                </a:spcAft>
              </a:pPr>
              <a:t>42</a:t>
            </a:fld>
            <a:endParaRPr lang="en-US" altLang="zh-CN"/>
          </a:p>
        </p:txBody>
      </p:sp>
    </p:spTree>
    <p:extLst>
      <p:ext uri="{BB962C8B-B14F-4D97-AF65-F5344CB8AC3E}">
        <p14:creationId xmlns:p14="http://schemas.microsoft.com/office/powerpoint/2010/main" val="2099951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headEnd/>
            <a:tailEnd/>
          </a:ln>
        </p:spPr>
      </p:sp>
      <p:sp>
        <p:nvSpPr>
          <p:cNvPr id="276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 to school</a:t>
            </a:r>
            <a:endParaRPr lang="zh-CN" altLang="en-US"/>
          </a:p>
        </p:txBody>
      </p:sp>
      <p:sp>
        <p:nvSpPr>
          <p:cNvPr id="276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2CB7AFB-4CB4-4485-822F-90D9798BA933}"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5892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headEnd/>
            <a:tailEnd/>
          </a:ln>
        </p:spPr>
      </p:sp>
      <p:sp>
        <p:nvSpPr>
          <p:cNvPr id="276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 to school</a:t>
            </a:r>
            <a:endParaRPr lang="zh-CN" altLang="en-US"/>
          </a:p>
        </p:txBody>
      </p:sp>
      <p:sp>
        <p:nvSpPr>
          <p:cNvPr id="276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2CB7AFB-4CB4-4485-822F-90D9798BA933}"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66775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noFill/>
          <a:ln>
            <a:solidFill>
              <a:srgbClr val="000000"/>
            </a:solidFill>
            <a:miter lim="800000"/>
            <a:headEnd/>
            <a:tailEnd/>
          </a:ln>
        </p:spPr>
      </p:sp>
      <p:sp>
        <p:nvSpPr>
          <p:cNvPr id="358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a:t>
            </a:r>
            <a:endParaRPr lang="zh-CN" altLang="en-US"/>
          </a:p>
        </p:txBody>
      </p:sp>
      <p:sp>
        <p:nvSpPr>
          <p:cNvPr id="358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C50B28-5A26-4ABE-BE2E-F093C24A9A75}" type="slidenum">
              <a:rPr lang="zh-CN" altLang="en-US"/>
              <a:pPr fontAlgn="base">
                <a:spcBef>
                  <a:spcPct val="0"/>
                </a:spcBef>
                <a:spcAft>
                  <a:spcPct val="0"/>
                </a:spcAft>
              </a:pPr>
              <a:t>45</a:t>
            </a:fld>
            <a:endParaRPr lang="en-US" altLang="zh-CN"/>
          </a:p>
        </p:txBody>
      </p:sp>
    </p:spTree>
    <p:extLst>
      <p:ext uri="{BB962C8B-B14F-4D97-AF65-F5344CB8AC3E}">
        <p14:creationId xmlns:p14="http://schemas.microsoft.com/office/powerpoint/2010/main" val="772288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a:bodyPr>
          <a:lstStyle/>
          <a:p>
            <a:pPr marL="0" algn="l" defTabSz="914400">
              <a:buNone/>
            </a:pPr>
            <a:r>
              <a:rPr lang="zh-CN" altLang="en-US" sz="1200" b="0" i="0" dirty="0">
                <a:solidFill>
                  <a:schemeClr val="tx1"/>
                </a:solidFill>
                <a:latin typeface="Calibri"/>
                <a:ea typeface="宋体" pitchFamily="2" charset="-122"/>
                <a:cs typeface="+mn-cs"/>
              </a:rPr>
              <a:t>初级课程的详细信息</a:t>
            </a:r>
            <a:r>
              <a:rPr lang="zh-CN" altLang="en-US" sz="1200" b="0" i="0" baseline="0" dirty="0">
                <a:solidFill>
                  <a:schemeClr val="tx1"/>
                </a:solidFill>
                <a:latin typeface="Calibri"/>
                <a:ea typeface="宋体" pitchFamily="2" charset="-122"/>
                <a:cs typeface="+mn-cs"/>
              </a:rPr>
              <a:t>和</a:t>
            </a:r>
            <a:r>
              <a:rPr lang="en-US" altLang="zh-CN" sz="1200" b="0" i="0" baseline="0" dirty="0">
                <a:solidFill>
                  <a:schemeClr val="tx1"/>
                </a:solidFill>
                <a:latin typeface="Calibri"/>
                <a:ea typeface="宋体" pitchFamily="2" charset="-122"/>
                <a:cs typeface="+mn-cs"/>
              </a:rPr>
              <a:t>/</a:t>
            </a:r>
            <a:r>
              <a:rPr lang="zh-CN" altLang="en-US" sz="1200" b="0" i="0" baseline="0" dirty="0">
                <a:solidFill>
                  <a:schemeClr val="tx1"/>
                </a:solidFill>
                <a:latin typeface="Calibri"/>
                <a:ea typeface="宋体" pitchFamily="2" charset="-122"/>
                <a:cs typeface="+mn-cs"/>
              </a:rPr>
              <a:t>或课目</a:t>
            </a:r>
            <a:r>
              <a:rPr lang="en-US" altLang="zh-CN" sz="1200" b="0" i="0" baseline="0" dirty="0">
                <a:solidFill>
                  <a:schemeClr val="tx1"/>
                </a:solidFill>
                <a:latin typeface="Calibri"/>
                <a:ea typeface="宋体" pitchFamily="2" charset="-122"/>
                <a:cs typeface="+mn-cs"/>
              </a:rPr>
              <a:t>/</a:t>
            </a:r>
            <a:r>
              <a:rPr lang="zh-CN" altLang="en-US" sz="1200" b="0" i="0" baseline="0" dirty="0">
                <a:solidFill>
                  <a:schemeClr val="tx1"/>
                </a:solidFill>
                <a:latin typeface="Calibri"/>
                <a:ea typeface="宋体" pitchFamily="2" charset="-122"/>
                <a:cs typeface="+mn-cs"/>
              </a:rPr>
              <a:t>项目所需的书籍</a:t>
            </a:r>
            <a:r>
              <a:rPr lang="en-US" altLang="zh-CN" sz="1200" b="0" i="0" baseline="0" dirty="0">
                <a:solidFill>
                  <a:schemeClr val="tx1"/>
                </a:solidFill>
                <a:latin typeface="Calibri"/>
                <a:ea typeface="宋体" pitchFamily="2" charset="-122"/>
                <a:cs typeface="+mn-cs"/>
              </a:rPr>
              <a:t>/</a:t>
            </a:r>
            <a:r>
              <a:rPr lang="zh-CN" altLang="en-US" sz="1200" b="0" i="0" baseline="0" dirty="0">
                <a:solidFill>
                  <a:schemeClr val="tx1"/>
                </a:solidFill>
                <a:latin typeface="Calibri"/>
                <a:ea typeface="宋体" pitchFamily="2" charset="-122"/>
                <a:cs typeface="+mn-cs"/>
              </a:rPr>
              <a:t>资料。</a:t>
            </a:r>
          </a:p>
        </p:txBody>
      </p:sp>
      <p:sp>
        <p:nvSpPr>
          <p:cNvPr id="4" name="Slide Number Placeholder 3"/>
          <p:cNvSpPr>
            <a:spLocks noGrp="1"/>
          </p:cNvSpPr>
          <p:nvPr>
            <p:ph type="sldNum" sz="quarter" idx="10"/>
          </p:nvPr>
        </p:nvSpPr>
        <p:spPr/>
        <p:txBody>
          <a:bodyPr/>
          <a:lstStyle/>
          <a:p>
            <a:pPr algn="r" defTabSz="914400">
              <a:buNone/>
            </a:pPr>
            <a:fld id="{A5D78FC6-CE17-4259-A63C-DDFC12E048FC}" type="slidenum">
              <a:rPr lang="en-US" altLang="zh-CN" sz="1200" b="0" i="0" smtClean="0">
                <a:latin typeface="Calibri"/>
                <a:ea typeface="宋体" pitchFamily="2" charset="-122"/>
                <a:cs typeface="+mn-cs"/>
              </a:rPr>
              <a:pPr algn="r" defTabSz="914400">
                <a:buNone/>
              </a:pPr>
              <a:t>2</a:t>
            </a:fld>
            <a:endParaRPr lang="zh-CN" altLang="en-US" sz="1200" b="0" i="0">
              <a:latin typeface="Calibri"/>
              <a:ea typeface="宋体"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a:bodyPr>
          <a:lstStyle/>
          <a:p>
            <a:pPr marL="0" algn="l" defTabSz="914400">
              <a:buNone/>
            </a:pPr>
            <a:r>
              <a:rPr lang="zh-CN" altLang="en-US" sz="1200" b="0" i="0" dirty="0">
                <a:solidFill>
                  <a:schemeClr val="tx1"/>
                </a:solidFill>
                <a:latin typeface="Calibri"/>
                <a:ea typeface="宋体" pitchFamily="2" charset="-122"/>
                <a:cs typeface="+mn-cs"/>
              </a:rPr>
              <a:t>初级课程的详细信息</a:t>
            </a:r>
            <a:r>
              <a:rPr lang="zh-CN" altLang="en-US" sz="1200" b="0" i="0" baseline="0" dirty="0">
                <a:solidFill>
                  <a:schemeClr val="tx1"/>
                </a:solidFill>
                <a:latin typeface="Calibri"/>
                <a:ea typeface="宋体" pitchFamily="2" charset="-122"/>
                <a:cs typeface="+mn-cs"/>
              </a:rPr>
              <a:t>和</a:t>
            </a:r>
            <a:r>
              <a:rPr lang="en-US" altLang="zh-CN" sz="1200" b="0" i="0" baseline="0" dirty="0">
                <a:solidFill>
                  <a:schemeClr val="tx1"/>
                </a:solidFill>
                <a:latin typeface="Calibri"/>
                <a:ea typeface="宋体" pitchFamily="2" charset="-122"/>
                <a:cs typeface="+mn-cs"/>
              </a:rPr>
              <a:t>/</a:t>
            </a:r>
            <a:r>
              <a:rPr lang="zh-CN" altLang="en-US" sz="1200" b="0" i="0" baseline="0" dirty="0">
                <a:solidFill>
                  <a:schemeClr val="tx1"/>
                </a:solidFill>
                <a:latin typeface="Calibri"/>
                <a:ea typeface="宋体" pitchFamily="2" charset="-122"/>
                <a:cs typeface="+mn-cs"/>
              </a:rPr>
              <a:t>或课目</a:t>
            </a:r>
            <a:r>
              <a:rPr lang="en-US" altLang="zh-CN" sz="1200" b="0" i="0" baseline="0" dirty="0">
                <a:solidFill>
                  <a:schemeClr val="tx1"/>
                </a:solidFill>
                <a:latin typeface="Calibri"/>
                <a:ea typeface="宋体" pitchFamily="2" charset="-122"/>
                <a:cs typeface="+mn-cs"/>
              </a:rPr>
              <a:t>/</a:t>
            </a:r>
            <a:r>
              <a:rPr lang="zh-CN" altLang="en-US" sz="1200" b="0" i="0" baseline="0" dirty="0">
                <a:solidFill>
                  <a:schemeClr val="tx1"/>
                </a:solidFill>
                <a:latin typeface="Calibri"/>
                <a:ea typeface="宋体" pitchFamily="2" charset="-122"/>
                <a:cs typeface="+mn-cs"/>
              </a:rPr>
              <a:t>项目所需的书籍</a:t>
            </a:r>
            <a:r>
              <a:rPr lang="en-US" altLang="zh-CN" sz="1200" b="0" i="0" baseline="0" dirty="0">
                <a:solidFill>
                  <a:schemeClr val="tx1"/>
                </a:solidFill>
                <a:latin typeface="Calibri"/>
                <a:ea typeface="宋体" pitchFamily="2" charset="-122"/>
                <a:cs typeface="+mn-cs"/>
              </a:rPr>
              <a:t>/</a:t>
            </a:r>
            <a:r>
              <a:rPr lang="zh-CN" altLang="en-US" sz="1200" b="0" i="0" baseline="0" dirty="0">
                <a:solidFill>
                  <a:schemeClr val="tx1"/>
                </a:solidFill>
                <a:latin typeface="Calibri"/>
                <a:ea typeface="宋体" pitchFamily="2" charset="-122"/>
                <a:cs typeface="+mn-cs"/>
              </a:rPr>
              <a:t>资料。</a:t>
            </a:r>
          </a:p>
        </p:txBody>
      </p:sp>
      <p:sp>
        <p:nvSpPr>
          <p:cNvPr id="4" name="Slide Number Placeholder 3"/>
          <p:cNvSpPr>
            <a:spLocks noGrp="1"/>
          </p:cNvSpPr>
          <p:nvPr>
            <p:ph type="sldNum" sz="quarter" idx="10"/>
          </p:nvPr>
        </p:nvSpPr>
        <p:spPr/>
        <p:txBody>
          <a:bodyPr/>
          <a:lstStyle/>
          <a:p>
            <a:pPr algn="r" defTabSz="914400">
              <a:buNone/>
            </a:pPr>
            <a:fld id="{A5D78FC6-CE17-4259-A63C-DDFC12E048FC}" type="slidenum">
              <a:rPr lang="en-US" altLang="zh-CN" sz="1200" b="0" i="0" smtClean="0">
                <a:latin typeface="Calibri"/>
                <a:ea typeface="宋体" pitchFamily="2" charset="-122"/>
                <a:cs typeface="+mn-cs"/>
              </a:rPr>
              <a:pPr algn="r" defTabSz="914400">
                <a:buNone/>
              </a:pPr>
              <a:t>3</a:t>
            </a:fld>
            <a:endParaRPr lang="zh-CN" altLang="en-US" sz="1200" b="0" i="0">
              <a:latin typeface="Calibri"/>
              <a:ea typeface="宋体" pitchFamily="2" charset="-122"/>
              <a:cs typeface="+mn-cs"/>
            </a:endParaRPr>
          </a:p>
        </p:txBody>
      </p:sp>
    </p:spTree>
    <p:extLst>
      <p:ext uri="{BB962C8B-B14F-4D97-AF65-F5344CB8AC3E}">
        <p14:creationId xmlns:p14="http://schemas.microsoft.com/office/powerpoint/2010/main" val="2737294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headEnd/>
            <a:tailEnd/>
          </a:ln>
        </p:spPr>
      </p:sp>
      <p:sp>
        <p:nvSpPr>
          <p:cNvPr id="276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 to school</a:t>
            </a:r>
            <a:endParaRPr lang="zh-CN" altLang="en-US"/>
          </a:p>
        </p:txBody>
      </p:sp>
      <p:sp>
        <p:nvSpPr>
          <p:cNvPr id="276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CB7AFB-4CB4-4485-822F-90D9798BA933}" type="slidenum">
              <a:rPr lang="zh-CN" altLang="en-US"/>
              <a:pPr fontAlgn="base">
                <a:spcBef>
                  <a:spcPct val="0"/>
                </a:spcBef>
                <a:spcAft>
                  <a:spcPct val="0"/>
                </a:spcAft>
              </a:pPr>
              <a:t>31</a:t>
            </a:fld>
            <a:endParaRPr lang="en-US" altLang="zh-CN"/>
          </a:p>
        </p:txBody>
      </p:sp>
    </p:spTree>
    <p:extLst>
      <p:ext uri="{BB962C8B-B14F-4D97-AF65-F5344CB8AC3E}">
        <p14:creationId xmlns:p14="http://schemas.microsoft.com/office/powerpoint/2010/main" val="324482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headEnd/>
            <a:tailEnd/>
          </a:ln>
        </p:spPr>
      </p:sp>
      <p:sp>
        <p:nvSpPr>
          <p:cNvPr id="276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 to school</a:t>
            </a:r>
            <a:endParaRPr lang="zh-CN" altLang="en-US"/>
          </a:p>
        </p:txBody>
      </p:sp>
      <p:sp>
        <p:nvSpPr>
          <p:cNvPr id="276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2CB7AFB-4CB4-4485-822F-90D9798BA933}"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90173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noFill/>
          <a:ln>
            <a:solidFill>
              <a:srgbClr val="000000"/>
            </a:solidFill>
            <a:miter lim="800000"/>
            <a:headEnd/>
            <a:tailEnd/>
          </a:ln>
        </p:spPr>
      </p:sp>
      <p:sp>
        <p:nvSpPr>
          <p:cNvPr id="358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a:t>
            </a:r>
            <a:endParaRPr lang="zh-CN" altLang="en-US"/>
          </a:p>
        </p:txBody>
      </p:sp>
      <p:sp>
        <p:nvSpPr>
          <p:cNvPr id="358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C50B28-5A26-4ABE-BE2E-F093C24A9A75}" type="slidenum">
              <a:rPr lang="zh-CN" altLang="en-US"/>
              <a:pPr fontAlgn="base">
                <a:spcBef>
                  <a:spcPct val="0"/>
                </a:spcBef>
                <a:spcAft>
                  <a:spcPct val="0"/>
                </a:spcAft>
              </a:pPr>
              <a:t>33</a:t>
            </a:fld>
            <a:endParaRPr lang="en-US" altLang="zh-CN"/>
          </a:p>
        </p:txBody>
      </p:sp>
    </p:spTree>
    <p:extLst>
      <p:ext uri="{BB962C8B-B14F-4D97-AF65-F5344CB8AC3E}">
        <p14:creationId xmlns:p14="http://schemas.microsoft.com/office/powerpoint/2010/main" val="417675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headEnd/>
            <a:tailEnd/>
          </a:ln>
        </p:spPr>
      </p:sp>
      <p:sp>
        <p:nvSpPr>
          <p:cNvPr id="276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 to school</a:t>
            </a:r>
            <a:endParaRPr lang="zh-CN" altLang="en-US"/>
          </a:p>
        </p:txBody>
      </p:sp>
      <p:sp>
        <p:nvSpPr>
          <p:cNvPr id="276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2CB7AFB-4CB4-4485-822F-90D9798BA933}"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0457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noFill/>
          <a:ln>
            <a:solidFill>
              <a:srgbClr val="000000"/>
            </a:solidFill>
            <a:miter lim="800000"/>
            <a:headEnd/>
            <a:tailEnd/>
          </a:ln>
        </p:spPr>
      </p:sp>
      <p:sp>
        <p:nvSpPr>
          <p:cNvPr id="358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a:t>
            </a:r>
            <a:endParaRPr lang="zh-CN" altLang="en-US"/>
          </a:p>
        </p:txBody>
      </p:sp>
      <p:sp>
        <p:nvSpPr>
          <p:cNvPr id="358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C50B28-5A26-4ABE-BE2E-F093C24A9A75}" type="slidenum">
              <a:rPr lang="zh-CN" altLang="en-US"/>
              <a:pPr fontAlgn="base">
                <a:spcBef>
                  <a:spcPct val="0"/>
                </a:spcBef>
                <a:spcAft>
                  <a:spcPct val="0"/>
                </a:spcAft>
              </a:pPr>
              <a:t>35</a:t>
            </a:fld>
            <a:endParaRPr lang="en-US" altLang="zh-CN"/>
          </a:p>
        </p:txBody>
      </p:sp>
    </p:spTree>
    <p:extLst>
      <p:ext uri="{BB962C8B-B14F-4D97-AF65-F5344CB8AC3E}">
        <p14:creationId xmlns:p14="http://schemas.microsoft.com/office/powerpoint/2010/main" val="153086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noFill/>
          <a:ln>
            <a:solidFill>
              <a:srgbClr val="000000"/>
            </a:solidFill>
            <a:miter lim="800000"/>
            <a:headEnd/>
            <a:tailEnd/>
          </a:ln>
        </p:spPr>
      </p:sp>
      <p:sp>
        <p:nvSpPr>
          <p:cNvPr id="358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back</a:t>
            </a:r>
            <a:endParaRPr lang="zh-CN" altLang="en-US"/>
          </a:p>
        </p:txBody>
      </p:sp>
      <p:sp>
        <p:nvSpPr>
          <p:cNvPr id="358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C50B28-5A26-4ABE-BE2E-F093C24A9A75}" type="slidenum">
              <a:rPr lang="zh-CN" altLang="en-US"/>
              <a:pPr fontAlgn="base">
                <a:spcBef>
                  <a:spcPct val="0"/>
                </a:spcBef>
                <a:spcAft>
                  <a:spcPct val="0"/>
                </a:spcAft>
              </a:pPr>
              <a:t>36</a:t>
            </a:fld>
            <a:endParaRPr lang="en-US" altLang="zh-CN"/>
          </a:p>
        </p:txBody>
      </p:sp>
    </p:spTree>
    <p:extLst>
      <p:ext uri="{BB962C8B-B14F-4D97-AF65-F5344CB8AC3E}">
        <p14:creationId xmlns:p14="http://schemas.microsoft.com/office/powerpoint/2010/main" val="153086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cstate="print">
            <a:lum bright="42000" contrast="-68000"/>
          </a:blip>
          <a:srcRect/>
          <a:stretch>
            <a:fillRect l="-30000" t="-20000" r="-2000" b="12000"/>
          </a:stretch>
        </a:blipFill>
        <a:effectLst/>
      </p:bgPr>
    </p:bg>
    <p:spTree>
      <p:nvGrpSpPr>
        <p:cNvPr id="1" name=""/>
        <p:cNvGrpSpPr/>
        <p:nvPr/>
      </p:nvGrpSpPr>
      <p:grpSpPr>
        <a:xfrm>
          <a:off x="0" y="0"/>
          <a:ext cx="0" cy="0"/>
          <a:chOff x="0" y="0"/>
          <a:chExt cx="0" cy="0"/>
        </a:xfrm>
      </p:grpSpPr>
      <p:sp>
        <p:nvSpPr>
          <p:cNvPr id="7" name="Rectangle 6"/>
          <p:cNvSpPr/>
          <p:nvPr/>
        </p:nvSpPr>
        <p:spPr bwMode="white">
          <a:xfrm>
            <a:off x="0" y="5971032"/>
            <a:ext cx="9906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906" y="6053328"/>
            <a:ext cx="2436876"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555748" y="6044184"/>
            <a:ext cx="73502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Title 7"/>
          <p:cNvSpPr>
            <a:spLocks noGrp="1"/>
          </p:cNvSpPr>
          <p:nvPr>
            <p:ph type="ctrTitle"/>
          </p:nvPr>
        </p:nvSpPr>
        <p:spPr>
          <a:xfrm>
            <a:off x="2559050" y="4038600"/>
            <a:ext cx="7016750" cy="1828800"/>
          </a:xfrm>
        </p:spPr>
        <p:txBody>
          <a:bodyPr anchor="b"/>
          <a:lstStyle>
            <a:lvl1pPr>
              <a:defRPr cap="all" baseline="0"/>
            </a:lvl1pPr>
          </a:lstStyle>
          <a:p>
            <a:r>
              <a:rPr lang="zh-CN" altLang="en-US"/>
              <a:t>单击此处编辑母版标题样式</a:t>
            </a:r>
            <a:endParaRPr lang="en-US" dirty="0"/>
          </a:p>
        </p:txBody>
      </p:sp>
      <p:sp>
        <p:nvSpPr>
          <p:cNvPr id="9" name="Subtitle 8"/>
          <p:cNvSpPr>
            <a:spLocks noGrp="1"/>
          </p:cNvSpPr>
          <p:nvPr>
            <p:ph type="subTitle" idx="1"/>
          </p:nvPr>
        </p:nvSpPr>
        <p:spPr>
          <a:xfrm>
            <a:off x="2559050" y="6050037"/>
            <a:ext cx="72644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单击以编辑母版副标题样式</a:t>
            </a:r>
            <a:endParaRPr lang="en-US" dirty="0"/>
          </a:p>
        </p:txBody>
      </p:sp>
      <p:sp>
        <p:nvSpPr>
          <p:cNvPr id="28" name="Date Placeholder 27"/>
          <p:cNvSpPr>
            <a:spLocks noGrp="1"/>
          </p:cNvSpPr>
          <p:nvPr>
            <p:ph type="dt" sz="half" idx="10"/>
          </p:nvPr>
        </p:nvSpPr>
        <p:spPr>
          <a:xfrm>
            <a:off x="82550" y="6068699"/>
            <a:ext cx="2228850" cy="685800"/>
          </a:xfrm>
        </p:spPr>
        <p:txBody>
          <a:bodyPr>
            <a:noAutofit/>
          </a:bodyPr>
          <a:lstStyle>
            <a:lvl1pPr algn="ctr">
              <a:defRPr sz="2000">
                <a:solidFill>
                  <a:srgbClr val="FFFFFF"/>
                </a:solidFill>
              </a:defRPr>
            </a:lvl1pPr>
          </a:lstStyle>
          <a:p>
            <a:pPr algn="ctr"/>
            <a:fld id="{743653DA-8BF4-4869-96FE-9BCF43372D46}" type="datetime8">
              <a:rPr lang="en-US" smtClean="0"/>
              <a:pPr algn="ctr"/>
              <a:t>5/25/2018 1:25 PM</a:t>
            </a:fld>
            <a:endParaRPr lang="en-US" sz="2000" dirty="0">
              <a:solidFill>
                <a:srgbClr val="FFFFFF"/>
              </a:solidFill>
            </a:endParaRPr>
          </a:p>
        </p:txBody>
      </p:sp>
      <p:sp>
        <p:nvSpPr>
          <p:cNvPr id="17" name="Footer Placeholder 16"/>
          <p:cNvSpPr>
            <a:spLocks noGrp="1"/>
          </p:cNvSpPr>
          <p:nvPr>
            <p:ph type="ftr" sz="quarter" idx="11"/>
          </p:nvPr>
        </p:nvSpPr>
        <p:spPr>
          <a:xfrm>
            <a:off x="2259176" y="236541"/>
            <a:ext cx="6356350" cy="365125"/>
          </a:xfrm>
        </p:spPr>
        <p:txBody>
          <a:bodyPr/>
          <a:lstStyle>
            <a:lvl1pPr algn="r">
              <a:defRPr>
                <a:solidFill>
                  <a:schemeClr val="tx2"/>
                </a:solidFill>
              </a:defRPr>
            </a:lvl1pPr>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667750" y="228600"/>
            <a:ext cx="908050" cy="381000"/>
          </a:xfrm>
        </p:spPr>
        <p:txBody>
          <a:bodyPr/>
          <a:lstStyle>
            <a:lvl1pPr>
              <a:defRPr>
                <a:solidFill>
                  <a:schemeClr val="tx2"/>
                </a:solidFill>
              </a:defRPr>
            </a:lvl1pPr>
          </a:lstStyle>
          <a:p>
            <a:fld id="{72AC53DF-4216-466D-99A7-94400E6C2A25}" type="slidenum">
              <a:rPr lang="en-US" smtClean="0"/>
              <a:pPr/>
              <a:t>‹#›</a:t>
            </a:fld>
            <a:endParaRPr 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8D3816DF-213E-421B-92D3-C068DBB023D6}" type="datetime8">
              <a:rPr lang="en-US" smtClean="0">
                <a:solidFill>
                  <a:schemeClr val="tx2"/>
                </a:solidFill>
              </a:rPr>
              <a:pPr/>
              <a:t>5/25/2018 1:25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AC53DF-4216-466D-99A7-94400E6C2A25}" type="slidenum">
              <a:rPr lang="en-US" sz="1200" smtClean="0">
                <a:solidFill>
                  <a:schemeClr val="tx2"/>
                </a:solidFill>
              </a: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99300" y="609602"/>
            <a:ext cx="2228850" cy="551656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95300" y="609600"/>
            <a:ext cx="6026150" cy="551656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7099300" y="6248405"/>
            <a:ext cx="2393950" cy="365125"/>
          </a:xfrm>
        </p:spPr>
        <p:txBody>
          <a:bodyPr/>
          <a:lstStyle/>
          <a:p>
            <a:fld id="{8D3816DF-213E-421B-92D3-C068DBB023D6}" type="datetime8">
              <a:rPr lang="en-US" smtClean="0">
                <a:solidFill>
                  <a:schemeClr val="tx2"/>
                </a:solidFill>
              </a:rPr>
              <a:pPr/>
              <a:t>5/25/2018 1:25 PM</a:t>
            </a:fld>
            <a:endParaRPr lang="en-US" dirty="0"/>
          </a:p>
        </p:txBody>
      </p:sp>
      <p:sp>
        <p:nvSpPr>
          <p:cNvPr id="5" name="Footer Placeholder 4"/>
          <p:cNvSpPr>
            <a:spLocks noGrp="1"/>
          </p:cNvSpPr>
          <p:nvPr>
            <p:ph type="ftr" sz="quarter" idx="11"/>
          </p:nvPr>
        </p:nvSpPr>
        <p:spPr>
          <a:xfrm>
            <a:off x="495303" y="6248210"/>
            <a:ext cx="6037940" cy="365125"/>
          </a:xfrm>
        </p:spPr>
        <p:txBody>
          <a:bodyPr/>
          <a:lstStyle/>
          <a:p>
            <a:endParaRPr lang="en-US" dirty="0"/>
          </a:p>
        </p:txBody>
      </p:sp>
      <p:sp>
        <p:nvSpPr>
          <p:cNvPr id="7" name="Rectangle 6"/>
          <p:cNvSpPr/>
          <p:nvPr/>
        </p:nvSpPr>
        <p:spPr bwMode="white">
          <a:xfrm>
            <a:off x="6604345" y="0"/>
            <a:ext cx="34671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53875" y="609600"/>
            <a:ext cx="24765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53875" y="0"/>
            <a:ext cx="24765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rot="5400000">
            <a:off x="6511000" y="134277"/>
            <a:ext cx="533400" cy="264849"/>
          </a:xfrm>
        </p:spPr>
        <p:txBody>
          <a:bodyPr/>
          <a:lstStyle/>
          <a:p>
            <a:fld id="{72AC53DF-4216-466D-99A7-94400E6C2A25}" type="slidenum">
              <a:rPr lang="en-US" sz="1200" smtClean="0">
                <a:solidFill>
                  <a:schemeClr val="tx2"/>
                </a:solidFill>
              </a: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矩形 19"/>
          <p:cNvSpPr/>
          <p:nvPr userDrawn="1"/>
        </p:nvSpPr>
        <p:spPr>
          <a:xfrm>
            <a:off x="0" y="1"/>
            <a:ext cx="9906000" cy="5929313"/>
          </a:xfrm>
          <a:prstGeom prst="rect">
            <a:avLst/>
          </a:prstGeom>
          <a:solidFill>
            <a:srgbClr val="73CBCF">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7" name="矩形 5"/>
          <p:cNvSpPr/>
          <p:nvPr userDrawn="1"/>
        </p:nvSpPr>
        <p:spPr>
          <a:xfrm>
            <a:off x="0" y="5929314"/>
            <a:ext cx="9906000" cy="928687"/>
          </a:xfrm>
          <a:prstGeom prst="rect">
            <a:avLst/>
          </a:prstGeom>
          <a:solidFill>
            <a:srgbClr val="3B4A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8" name="图片 14" descr="{DF512866-3CB9-4A0D-A54D-82A1C76D83BE}.png"/>
          <p:cNvPicPr>
            <a:picLocks noChangeAspect="1"/>
          </p:cNvPicPr>
          <p:nvPr userDrawn="1"/>
        </p:nvPicPr>
        <p:blipFill>
          <a:blip r:embed="rId2" cstate="print"/>
          <a:stretch>
            <a:fillRect/>
          </a:stretch>
        </p:blipFill>
        <p:spPr>
          <a:xfrm>
            <a:off x="6839612" y="4429126"/>
            <a:ext cx="3066388" cy="2106613"/>
          </a:xfrm>
          <a:prstGeom prst="rect">
            <a:avLst/>
          </a:prstGeom>
          <a:effectLst>
            <a:outerShdw blurRad="50800" dist="38100" dir="2700000" algn="tl" rotWithShape="0">
              <a:prstClr val="black">
                <a:alpha val="40000"/>
              </a:prstClr>
            </a:outerShdw>
          </a:effectLst>
        </p:spPr>
      </p:pic>
      <p:sp>
        <p:nvSpPr>
          <p:cNvPr id="19" name="文本占位符 18"/>
          <p:cNvSpPr>
            <a:spLocks noGrp="1"/>
          </p:cNvSpPr>
          <p:nvPr>
            <p:ph type="body" sz="quarter" idx="11"/>
          </p:nvPr>
        </p:nvSpPr>
        <p:spPr>
          <a:xfrm>
            <a:off x="3792132" y="714356"/>
            <a:ext cx="5030398" cy="21431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2" name="图片占位符 21"/>
          <p:cNvSpPr>
            <a:spLocks noGrp="1"/>
          </p:cNvSpPr>
          <p:nvPr>
            <p:ph type="pic" sz="quarter" idx="12"/>
          </p:nvPr>
        </p:nvSpPr>
        <p:spPr>
          <a:xfrm>
            <a:off x="928659" y="714357"/>
            <a:ext cx="2708691" cy="2143125"/>
          </a:xfrm>
        </p:spPr>
        <p:txBody>
          <a:bodyPr rtlCol="0">
            <a:normAutofit/>
          </a:bodyPr>
          <a:lstStyle/>
          <a:p>
            <a:pPr lvl="0"/>
            <a:r>
              <a:rPr lang="zh-CN" altLang="en-US" noProof="0"/>
              <a:t>单击图标添加图片</a:t>
            </a:r>
          </a:p>
        </p:txBody>
      </p:sp>
      <p:sp>
        <p:nvSpPr>
          <p:cNvPr id="23" name="图片占位符 21"/>
          <p:cNvSpPr>
            <a:spLocks noGrp="1"/>
          </p:cNvSpPr>
          <p:nvPr>
            <p:ph type="pic" sz="quarter" idx="13"/>
          </p:nvPr>
        </p:nvSpPr>
        <p:spPr>
          <a:xfrm>
            <a:off x="928659" y="3000373"/>
            <a:ext cx="2708691" cy="2143125"/>
          </a:xfrm>
        </p:spPr>
        <p:txBody>
          <a:bodyPr rtlCol="0">
            <a:normAutofit/>
          </a:bodyPr>
          <a:lstStyle/>
          <a:p>
            <a:pPr lvl="0"/>
            <a:r>
              <a:rPr lang="zh-CN" altLang="en-US" noProof="0"/>
              <a:t>单击图标添加图片</a:t>
            </a:r>
          </a:p>
        </p:txBody>
      </p:sp>
      <p:sp>
        <p:nvSpPr>
          <p:cNvPr id="24" name="文本占位符 18"/>
          <p:cNvSpPr>
            <a:spLocks noGrp="1"/>
          </p:cNvSpPr>
          <p:nvPr>
            <p:ph type="body" sz="quarter" idx="14"/>
          </p:nvPr>
        </p:nvSpPr>
        <p:spPr>
          <a:xfrm>
            <a:off x="3792132" y="3000372"/>
            <a:ext cx="5030398" cy="21431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18006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自定义版式">
    <p:bg>
      <p:bgPr>
        <a:solidFill>
          <a:srgbClr val="F0D790"/>
        </a:solidFill>
        <a:effectLst/>
      </p:bgPr>
    </p:bg>
    <p:spTree>
      <p:nvGrpSpPr>
        <p:cNvPr id="1" name=""/>
        <p:cNvGrpSpPr/>
        <p:nvPr/>
      </p:nvGrpSpPr>
      <p:grpSpPr>
        <a:xfrm>
          <a:off x="0" y="0"/>
          <a:ext cx="0" cy="0"/>
          <a:chOff x="0" y="0"/>
          <a:chExt cx="0" cy="0"/>
        </a:xfrm>
      </p:grpSpPr>
      <p:sp>
        <p:nvSpPr>
          <p:cNvPr id="3" name="矩形 5"/>
          <p:cNvSpPr/>
          <p:nvPr userDrawn="1"/>
        </p:nvSpPr>
        <p:spPr>
          <a:xfrm>
            <a:off x="0" y="5929314"/>
            <a:ext cx="9906000" cy="928687"/>
          </a:xfrm>
          <a:prstGeom prst="rect">
            <a:avLst/>
          </a:prstGeom>
          <a:solidFill>
            <a:srgbClr val="3B4A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4" name="图片 7" descr="返校2_03.png"/>
          <p:cNvPicPr>
            <a:picLocks noChangeAspect="1"/>
          </p:cNvPicPr>
          <p:nvPr userDrawn="1"/>
        </p:nvPicPr>
        <p:blipFill>
          <a:blip r:embed="rId2" cstate="print"/>
          <a:srcRect/>
          <a:stretch>
            <a:fillRect/>
          </a:stretch>
        </p:blipFill>
        <p:spPr bwMode="auto">
          <a:xfrm>
            <a:off x="6500812" y="4214814"/>
            <a:ext cx="3405188" cy="2420937"/>
          </a:xfrm>
          <a:prstGeom prst="rect">
            <a:avLst/>
          </a:prstGeom>
          <a:noFill/>
          <a:ln w="9525">
            <a:noFill/>
            <a:miter lim="800000"/>
            <a:headEnd/>
            <a:tailEnd/>
          </a:ln>
        </p:spPr>
      </p:pic>
      <p:pic>
        <p:nvPicPr>
          <p:cNvPr id="5" name="图片 12" descr="sb_06.png"/>
          <p:cNvPicPr>
            <a:picLocks noChangeAspect="1"/>
          </p:cNvPicPr>
          <p:nvPr userDrawn="1"/>
        </p:nvPicPr>
        <p:blipFill>
          <a:blip r:embed="rId3" cstate="print"/>
          <a:srcRect/>
          <a:stretch>
            <a:fillRect/>
          </a:stretch>
        </p:blipFill>
        <p:spPr bwMode="auto">
          <a:xfrm>
            <a:off x="7352111" y="5286376"/>
            <a:ext cx="1097227" cy="1330325"/>
          </a:xfrm>
          <a:prstGeom prst="rect">
            <a:avLst/>
          </a:prstGeom>
          <a:noFill/>
          <a:ln w="9525">
            <a:noFill/>
            <a:miter lim="800000"/>
            <a:headEnd/>
            <a:tailEnd/>
          </a:ln>
        </p:spPr>
      </p:pic>
      <p:sp>
        <p:nvSpPr>
          <p:cNvPr id="15" name="文本占位符 14"/>
          <p:cNvSpPr>
            <a:spLocks noGrp="1"/>
          </p:cNvSpPr>
          <p:nvPr>
            <p:ph type="body" sz="quarter" idx="10"/>
          </p:nvPr>
        </p:nvSpPr>
        <p:spPr>
          <a:xfrm>
            <a:off x="1160833" y="428605"/>
            <a:ext cx="5030390" cy="17859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98744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63702" y="228600"/>
            <a:ext cx="8832850" cy="990600"/>
          </a:xfrm>
        </p:spPr>
        <p:txBody>
          <a:bodyPr/>
          <a:lstStyle/>
          <a:p>
            <a:r>
              <a:rPr lang="zh-CN" altLang="en-US"/>
              <a:t>单击此处编辑母版标题样式</a:t>
            </a:r>
            <a:endParaRPr lang="en-US" dirty="0"/>
          </a:p>
        </p:txBody>
      </p:sp>
      <p:sp>
        <p:nvSpPr>
          <p:cNvPr id="4" name="Date Placeholder 3"/>
          <p:cNvSpPr>
            <a:spLocks noGrp="1"/>
          </p:cNvSpPr>
          <p:nvPr>
            <p:ph type="dt" sz="half" idx="10"/>
          </p:nvPr>
        </p:nvSpPr>
        <p:spPr/>
        <p:txBody>
          <a:bodyPr/>
          <a:lstStyle/>
          <a:p>
            <a:fld id="{B7129108-AC8D-4212-9283-60D9E99BF07A}" type="datetime8">
              <a:rPr lang="en-US" smtClean="0"/>
              <a:pPr/>
              <a:t>5/25/2018 1:25 PM</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8" name="Content Placeholder 7"/>
          <p:cNvSpPr>
            <a:spLocks noGrp="1"/>
          </p:cNvSpPr>
          <p:nvPr>
            <p:ph sz="quarter" idx="1"/>
          </p:nvPr>
        </p:nvSpPr>
        <p:spPr>
          <a:xfrm>
            <a:off x="663702" y="1600200"/>
            <a:ext cx="8832850" cy="4495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5900" y="2743200"/>
            <a:ext cx="7716706"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编辑母版文本样式</a:t>
            </a:r>
          </a:p>
        </p:txBody>
      </p:sp>
      <p:sp>
        <p:nvSpPr>
          <p:cNvPr id="7" name="Rectangle 6"/>
          <p:cNvSpPr/>
          <p:nvPr/>
        </p:nvSpPr>
        <p:spPr bwMode="white">
          <a:xfrm>
            <a:off x="0" y="1524000"/>
            <a:ext cx="9906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600200"/>
            <a:ext cx="14033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485900" y="1600200"/>
            <a:ext cx="84201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485900" y="1600200"/>
            <a:ext cx="8255000" cy="990600"/>
          </a:xfrm>
        </p:spPr>
        <p:txBody>
          <a:bodyPr/>
          <a:lstStyle>
            <a:lvl1pPr algn="l">
              <a:buNone/>
              <a:defRPr sz="4400" b="0" cap="none">
                <a:solidFill>
                  <a:srgbClr val="FFFFFF"/>
                </a:solidFill>
              </a:defRPr>
            </a:lvl1pPr>
          </a:lstStyle>
          <a:p>
            <a:r>
              <a:rPr lang="zh-CN" altLang="en-US"/>
              <a:t>单击此处编辑母版标题样式</a:t>
            </a:r>
            <a:endParaRPr lang="en-US" dirty="0"/>
          </a:p>
        </p:txBody>
      </p:sp>
      <p:sp>
        <p:nvSpPr>
          <p:cNvPr id="12" name="Date Placeholder 11"/>
          <p:cNvSpPr>
            <a:spLocks noGrp="1"/>
          </p:cNvSpPr>
          <p:nvPr>
            <p:ph type="dt" sz="half" idx="10"/>
          </p:nvPr>
        </p:nvSpPr>
        <p:spPr/>
        <p:txBody>
          <a:bodyPr/>
          <a:lstStyle/>
          <a:p>
            <a:fld id="{B6DED3D3-6235-4F4C-B439-DF277FB555A7}" type="datetime8">
              <a:rPr lang="en-US" smtClean="0"/>
              <a:pPr/>
              <a:t>5/25/2018 1:25 PM</a:t>
            </a:fld>
            <a:endParaRPr lang="en-US"/>
          </a:p>
        </p:txBody>
      </p:sp>
      <p:sp>
        <p:nvSpPr>
          <p:cNvPr id="13" name="Slide Number Placeholder 12"/>
          <p:cNvSpPr>
            <a:spLocks noGrp="1"/>
          </p:cNvSpPr>
          <p:nvPr>
            <p:ph type="sldNum" sz="quarter" idx="11"/>
          </p:nvPr>
        </p:nvSpPr>
        <p:spPr>
          <a:xfrm>
            <a:off x="0" y="1752600"/>
            <a:ext cx="1403350" cy="701676"/>
          </a:xfrm>
        </p:spPr>
        <p:txBody>
          <a:bodyPr>
            <a:noAutofit/>
          </a:bodyPr>
          <a:lstStyle>
            <a:lvl1pPr>
              <a:defRPr sz="2400">
                <a:solidFill>
                  <a:srgbClr val="FFFFFF"/>
                </a:solidFill>
              </a:defRPr>
            </a:lvl1pPr>
          </a:lstStyle>
          <a:p>
            <a:pPr algn="ctr"/>
            <a:fld id="{1AD93096-5B34-4342-9326-69289CEAE4C2}" type="slidenum">
              <a:rPr lang="en-US" smtClean="0"/>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9" name="Content Placeholder 8"/>
          <p:cNvSpPr>
            <a:spLocks noGrp="1"/>
          </p:cNvSpPr>
          <p:nvPr>
            <p:ph sz="quarter" idx="1"/>
          </p:nvPr>
        </p:nvSpPr>
        <p:spPr>
          <a:xfrm>
            <a:off x="660400" y="1589567"/>
            <a:ext cx="421005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1" name="Content Placeholder 10"/>
          <p:cNvSpPr>
            <a:spLocks noGrp="1"/>
          </p:cNvSpPr>
          <p:nvPr>
            <p:ph sz="quarter" idx="2"/>
          </p:nvPr>
        </p:nvSpPr>
        <p:spPr>
          <a:xfrm>
            <a:off x="5248643" y="1589567"/>
            <a:ext cx="421005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7"/>
          <p:cNvSpPr>
            <a:spLocks noGrp="1"/>
          </p:cNvSpPr>
          <p:nvPr>
            <p:ph type="dt" sz="half" idx="15"/>
          </p:nvPr>
        </p:nvSpPr>
        <p:spPr/>
        <p:txBody>
          <a:bodyPr rtlCol="0"/>
          <a:lstStyle/>
          <a:p>
            <a:fld id="{3B5F1E3E-4B2F-4895-B65E-28B2E64F39F6}" type="datetime8">
              <a:rPr lang="en-US" smtClean="0"/>
              <a:pPr/>
              <a:t>5/25/2018 1:25 PM</a:t>
            </a:fld>
            <a:endParaRPr lang="en-US"/>
          </a:p>
        </p:txBody>
      </p:sp>
      <p:sp>
        <p:nvSpPr>
          <p:cNvPr id="10" name="Slide Number Placeholder 9"/>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77850" y="273050"/>
            <a:ext cx="8832850" cy="869950"/>
          </a:xfrm>
        </p:spPr>
        <p:txBody>
          <a:bodyPr anchor="ctr"/>
          <a:lstStyle>
            <a:lvl1pPr>
              <a:defRPr/>
            </a:lvl1pPr>
          </a:lstStyle>
          <a:p>
            <a:r>
              <a:rPr lang="zh-CN" altLang="en-US"/>
              <a:t>单击此处编辑母版标题样式</a:t>
            </a:r>
            <a:endParaRPr lang="en-US" dirty="0"/>
          </a:p>
        </p:txBody>
      </p:sp>
      <p:sp>
        <p:nvSpPr>
          <p:cNvPr id="11" name="Content Placeholder 10"/>
          <p:cNvSpPr>
            <a:spLocks noGrp="1"/>
          </p:cNvSpPr>
          <p:nvPr>
            <p:ph sz="quarter" idx="2"/>
          </p:nvPr>
        </p:nvSpPr>
        <p:spPr>
          <a:xfrm>
            <a:off x="660400" y="2438400"/>
            <a:ext cx="4210050" cy="3581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12"/>
          <p:cNvSpPr>
            <a:spLocks noGrp="1"/>
          </p:cNvSpPr>
          <p:nvPr>
            <p:ph sz="quarter" idx="4"/>
          </p:nvPr>
        </p:nvSpPr>
        <p:spPr>
          <a:xfrm>
            <a:off x="5200650" y="2438400"/>
            <a:ext cx="4210050" cy="3581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Date Placeholder 9"/>
          <p:cNvSpPr>
            <a:spLocks noGrp="1"/>
          </p:cNvSpPr>
          <p:nvPr>
            <p:ph type="dt" sz="half" idx="15"/>
          </p:nvPr>
        </p:nvSpPr>
        <p:spPr/>
        <p:txBody>
          <a:bodyPr rtlCol="0"/>
          <a:lstStyle/>
          <a:p>
            <a:fld id="{63085435-8225-4333-BFFA-0096413F0D76}" type="datetime8">
              <a:rPr lang="en-US" smtClean="0"/>
              <a:pPr/>
              <a:t>5/25/2018 1:25 PM</a:t>
            </a:fld>
            <a:endParaRPr lang="en-US"/>
          </a:p>
        </p:txBody>
      </p:sp>
      <p:sp>
        <p:nvSpPr>
          <p:cNvPr id="12" name="Slide Number Placeholder 11"/>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60400" y="1752600"/>
            <a:ext cx="421005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a:t>编辑母版文本样式</a:t>
            </a:r>
          </a:p>
        </p:txBody>
      </p:sp>
      <p:sp>
        <p:nvSpPr>
          <p:cNvPr id="15" name="Text Placeholder 14"/>
          <p:cNvSpPr>
            <a:spLocks noGrp="1"/>
          </p:cNvSpPr>
          <p:nvPr>
            <p:ph type="body" sz="quarter" idx="3"/>
          </p:nvPr>
        </p:nvSpPr>
        <p:spPr>
          <a:xfrm>
            <a:off x="5200650" y="1752600"/>
            <a:ext cx="421005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a:t>编辑母版文本样式</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0783C494-2A87-468C-A21B-CB14FB9ABB00}" type="datetime8">
              <a:rPr lang="en-US" smtClean="0"/>
              <a:pPr/>
              <a:t>5/25/2018 1:25 PM</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8">
              <a:rPr lang="en-US" smtClean="0"/>
              <a:pPr/>
              <a:t>5/25/2018 1:25 PM</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577850" cy="381000"/>
          </a:xfrm>
        </p:spPr>
        <p:txBody>
          <a:bodyPr/>
          <a:lstStyle>
            <a:lvl1pPr>
              <a:defRPr>
                <a:solidFill>
                  <a:schemeClr val="tx2"/>
                </a:solidFill>
              </a:defRPr>
            </a:lvl1pPr>
          </a:lstStyle>
          <a:p>
            <a:fld id="{1AD93096-5B34-4342-9326-69289CEAE4C2}" type="slidenum">
              <a:rPr lang="en-US" smtClean="0"/>
              <a:pPr/>
              <a:t>‹#›</a:t>
            </a:fld>
            <a:endParaRPr 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60400" y="273050"/>
            <a:ext cx="8750300" cy="869950"/>
          </a:xfrm>
        </p:spPr>
        <p:txBody>
          <a:bodyPr anchor="ctr"/>
          <a:lstStyle>
            <a:lvl1pPr algn="l">
              <a:buNone/>
              <a:defRPr sz="4400" b="0"/>
            </a:lvl1pPr>
          </a:lstStyle>
          <a:p>
            <a:r>
              <a:rPr lang="zh-CN" altLang="en-US"/>
              <a:t>单击此处编辑母版标题样式</a:t>
            </a:r>
            <a:endParaRPr lang="en-US" dirty="0"/>
          </a:p>
        </p:txBody>
      </p:sp>
      <p:sp>
        <p:nvSpPr>
          <p:cNvPr id="5" name="Date Placeholder 4"/>
          <p:cNvSpPr>
            <a:spLocks noGrp="1"/>
          </p:cNvSpPr>
          <p:nvPr>
            <p:ph type="dt" sz="half" idx="10"/>
          </p:nvPr>
        </p:nvSpPr>
        <p:spPr/>
        <p:txBody>
          <a:bodyPr/>
          <a:lstStyle/>
          <a:p>
            <a:fld id="{4BECC0C8-36B8-442A-833D-B6AACE86BB77}" type="datetime8">
              <a:rPr lang="en-US" smtClean="0"/>
              <a:pPr/>
              <a:t>5/25/2018 1:25 PM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9" name="Content Placeholder 8"/>
          <p:cNvSpPr>
            <a:spLocks noGrp="1"/>
          </p:cNvSpPr>
          <p:nvPr>
            <p:ph sz="quarter" idx="1"/>
          </p:nvPr>
        </p:nvSpPr>
        <p:spPr>
          <a:xfrm>
            <a:off x="2559050" y="1752600"/>
            <a:ext cx="69342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pic>
        <p:nvPicPr>
          <p:cNvPr id="8" name="Picture 7" descr="sm_pencil.png"/>
          <p:cNvPicPr>
            <a:picLocks noChangeAspect="1"/>
          </p:cNvPicPr>
          <p:nvPr userDrawn="1"/>
        </p:nvPicPr>
        <p:blipFill>
          <a:blip r:embed="rId2" cstate="print"/>
          <a:stretch>
            <a:fillRect/>
          </a:stretch>
        </p:blipFill>
        <p:spPr>
          <a:xfrm>
            <a:off x="663702" y="1755650"/>
            <a:ext cx="1749916" cy="2145615"/>
          </a:xfrm>
          <a:prstGeom prst="rect">
            <a:avLst/>
          </a:prstGeom>
          <a:ln w="50800" cap="sq" cmpd="dbl">
            <a:solidFill>
              <a:schemeClr val="accent2"/>
            </a:solidFill>
            <a:miter lim="800000"/>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733550" y="5486400"/>
            <a:ext cx="79248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a:t>编辑母版文本样式</a:t>
            </a:r>
          </a:p>
        </p:txBody>
      </p:sp>
      <p:sp>
        <p:nvSpPr>
          <p:cNvPr id="8" name="Rectangle 7"/>
          <p:cNvSpPr/>
          <p:nvPr/>
        </p:nvSpPr>
        <p:spPr bwMode="white">
          <a:xfrm>
            <a:off x="-9906" y="4572000"/>
            <a:ext cx="9906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906" y="4663440"/>
            <a:ext cx="158496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674114" y="4654296"/>
            <a:ext cx="8231886"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733550" y="4648200"/>
            <a:ext cx="7924800" cy="685800"/>
          </a:xfrm>
        </p:spPr>
        <p:txBody>
          <a:bodyPr anchor="ctr"/>
          <a:lstStyle>
            <a:lvl1pPr algn="l">
              <a:buNone/>
              <a:defRPr sz="2800" b="0">
                <a:solidFill>
                  <a:srgbClr val="FFFFFF"/>
                </a:solidFill>
              </a:defRPr>
            </a:lvl1pPr>
          </a:lstStyle>
          <a:p>
            <a:r>
              <a:rPr lang="zh-CN" altLang="en-US"/>
              <a:t>单击此处编辑母版标题样式</a:t>
            </a:r>
            <a:endParaRPr lang="en-US" dirty="0"/>
          </a:p>
        </p:txBody>
      </p:sp>
      <p:sp>
        <p:nvSpPr>
          <p:cNvPr id="11" name="Rectangle 10"/>
          <p:cNvSpPr/>
          <p:nvPr/>
        </p:nvSpPr>
        <p:spPr bwMode="white">
          <a:xfrm>
            <a:off x="1568450" y="0"/>
            <a:ext cx="108966"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Date Placeholder 11"/>
          <p:cNvSpPr>
            <a:spLocks noGrp="1"/>
          </p:cNvSpPr>
          <p:nvPr>
            <p:ph type="dt" sz="half" idx="10"/>
          </p:nvPr>
        </p:nvSpPr>
        <p:spPr>
          <a:xfrm>
            <a:off x="6769100" y="6248403"/>
            <a:ext cx="2889250" cy="365125"/>
          </a:xfrm>
        </p:spPr>
        <p:txBody>
          <a:bodyPr rtlCol="0"/>
          <a:lstStyle/>
          <a:p>
            <a:fld id="{51E20EC5-AC53-4169-941E-EDF10CD23748}" type="datetime8">
              <a:rPr lang="en-US" smtClean="0"/>
              <a:pPr/>
              <a:t>5/25/2018 1:25 PM</a:t>
            </a:fld>
            <a:endParaRPr lang="en-US"/>
          </a:p>
        </p:txBody>
      </p:sp>
      <p:sp>
        <p:nvSpPr>
          <p:cNvPr id="13" name="Slide Number Placeholder 12"/>
          <p:cNvSpPr>
            <a:spLocks noGrp="1"/>
          </p:cNvSpPr>
          <p:nvPr>
            <p:ph type="sldNum" sz="quarter" idx="11"/>
          </p:nvPr>
        </p:nvSpPr>
        <p:spPr>
          <a:xfrm>
            <a:off x="0" y="4667249"/>
            <a:ext cx="1568450" cy="663578"/>
          </a:xfrm>
        </p:spPr>
        <p:txBody>
          <a:bodyPr rtlCol="0"/>
          <a:lstStyle>
            <a:lvl1pPr>
              <a:defRPr sz="2800"/>
            </a:lvl1pPr>
          </a:lstStyle>
          <a:p>
            <a:pPr algn="ctr"/>
            <a:fld id="{1AD93096-5B34-4342-9326-69289CEAE4C2}" type="slidenum">
              <a:rPr lang="en-US" smtClean="0"/>
              <a:pPr algn="ctr"/>
              <a:t>‹#›</a:t>
            </a:fld>
            <a:endParaRPr lang="en-US" sz="2800" dirty="0"/>
          </a:p>
        </p:txBody>
      </p:sp>
      <p:sp>
        <p:nvSpPr>
          <p:cNvPr id="14" name="Footer Placeholder 13"/>
          <p:cNvSpPr>
            <a:spLocks noGrp="1"/>
          </p:cNvSpPr>
          <p:nvPr>
            <p:ph type="ftr" sz="quarter" idx="12"/>
          </p:nvPr>
        </p:nvSpPr>
        <p:spPr>
          <a:xfrm>
            <a:off x="1733550" y="6248209"/>
            <a:ext cx="4953000" cy="365125"/>
          </a:xfrm>
        </p:spPr>
        <p:txBody>
          <a:bodyPr rtlCol="0"/>
          <a:lstStyle/>
          <a:p>
            <a:endParaRPr lang="en-US" dirty="0"/>
          </a:p>
        </p:txBody>
      </p:sp>
      <p:sp>
        <p:nvSpPr>
          <p:cNvPr id="3" name="Picture Placeholder 2"/>
          <p:cNvSpPr>
            <a:spLocks noGrp="1"/>
          </p:cNvSpPr>
          <p:nvPr>
            <p:ph type="pic" idx="1"/>
          </p:nvPr>
        </p:nvSpPr>
        <p:spPr>
          <a:xfrm>
            <a:off x="1690624" y="0"/>
            <a:ext cx="8215376" cy="4568952"/>
          </a:xfrm>
          <a:solidFill>
            <a:schemeClr val="accent1">
              <a:tint val="40000"/>
            </a:schemeClr>
          </a:solidFill>
          <a:ln>
            <a:noFill/>
          </a:ln>
        </p:spPr>
        <p:txBody>
          <a:bodyPr/>
          <a:lstStyle>
            <a:lvl1pPr marL="0" indent="0">
              <a:buNone/>
              <a:defRPr sz="3200"/>
            </a:lvl1pPr>
          </a:lstStyle>
          <a:p>
            <a:r>
              <a:rPr lang="zh-CN" altLang="en-US"/>
              <a:t>单击图标添加图片</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60400" y="228600"/>
            <a:ext cx="8832850" cy="990600"/>
          </a:xfrm>
          <a:prstGeom prst="rect">
            <a:avLst/>
          </a:prstGeom>
        </p:spPr>
        <p:txBody>
          <a:bodyPr vert="horz" anchor="ctr">
            <a:normAutofit/>
          </a:bodyPr>
          <a:lstStyle/>
          <a:p>
            <a:r>
              <a:rPr lang="zh-CN" altLang="en-US"/>
              <a:t>单击此处编辑母版标题样式</a:t>
            </a:r>
            <a:endParaRPr lang="en-US" dirty="0"/>
          </a:p>
        </p:txBody>
      </p:sp>
      <p:sp>
        <p:nvSpPr>
          <p:cNvPr id="13" name="Text Placeholder 12"/>
          <p:cNvSpPr>
            <a:spLocks noGrp="1"/>
          </p:cNvSpPr>
          <p:nvPr>
            <p:ph type="body" idx="1"/>
          </p:nvPr>
        </p:nvSpPr>
        <p:spPr>
          <a:xfrm>
            <a:off x="663702" y="1600200"/>
            <a:ext cx="8832850" cy="4526280"/>
          </a:xfrm>
          <a:prstGeom prst="rect">
            <a:avLst/>
          </a:prstGeom>
        </p:spPr>
        <p:txBody>
          <a:bodyPr vert="horz">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Date Placeholder 13"/>
          <p:cNvSpPr>
            <a:spLocks noGrp="1"/>
          </p:cNvSpPr>
          <p:nvPr>
            <p:ph type="dt" sz="half" idx="2"/>
          </p:nvPr>
        </p:nvSpPr>
        <p:spPr>
          <a:xfrm>
            <a:off x="6604000" y="6248403"/>
            <a:ext cx="2889250" cy="365125"/>
          </a:xfrm>
          <a:prstGeom prst="rect">
            <a:avLst/>
          </a:prstGeom>
        </p:spPr>
        <p:txBody>
          <a:bodyPr vert="horz" anchor="ctr" anchorCtr="0"/>
          <a:lstStyle>
            <a:lvl1pPr algn="l">
              <a:defRPr sz="1400">
                <a:solidFill>
                  <a:schemeClr val="tx2"/>
                </a:solidFill>
              </a:defRPr>
            </a:lvl1pPr>
          </a:lstStyle>
          <a:p>
            <a:fld id="{8D3816DF-213E-421B-92D3-C068DBB023D6}" type="datetime8">
              <a:rPr lang="en-US" smtClean="0">
                <a:solidFill>
                  <a:schemeClr val="tx2"/>
                </a:solidFill>
              </a:rPr>
              <a:pPr/>
              <a:t>5/25/2018 1:25 PM</a:t>
            </a:fld>
            <a:endParaRPr lang="en-US" sz="1400" dirty="0">
              <a:solidFill>
                <a:schemeClr val="tx2"/>
              </a:solidFill>
            </a:endParaRPr>
          </a:p>
        </p:txBody>
      </p:sp>
      <p:sp>
        <p:nvSpPr>
          <p:cNvPr id="3" name="Footer Placeholder 2"/>
          <p:cNvSpPr>
            <a:spLocks noGrp="1"/>
          </p:cNvSpPr>
          <p:nvPr>
            <p:ph type="ftr" sz="quarter" idx="3"/>
          </p:nvPr>
        </p:nvSpPr>
        <p:spPr>
          <a:xfrm>
            <a:off x="660402" y="6248209"/>
            <a:ext cx="5872840" cy="365125"/>
          </a:xfrm>
          <a:prstGeom prst="rect">
            <a:avLst/>
          </a:prstGeom>
        </p:spPr>
        <p:txBody>
          <a:bodyPr vert="horz" anchor="ctr"/>
          <a:lstStyle>
            <a:lvl1pPr algn="r">
              <a:defRPr sz="1400">
                <a:solidFill>
                  <a:schemeClr val="tx2"/>
                </a:solidFill>
              </a:defRPr>
            </a:lvl1pPr>
          </a:lstStyle>
          <a:p>
            <a:pPr algn="r"/>
            <a:endParaRPr lang="en-US" sz="1400" dirty="0">
              <a:solidFill>
                <a:schemeClr val="tx2"/>
              </a:solidFill>
            </a:endParaRPr>
          </a:p>
        </p:txBody>
      </p:sp>
      <p:sp>
        <p:nvSpPr>
          <p:cNvPr id="7" name="Rectangle 6"/>
          <p:cNvSpPr/>
          <p:nvPr/>
        </p:nvSpPr>
        <p:spPr bwMode="white">
          <a:xfrm>
            <a:off x="0" y="1234440"/>
            <a:ext cx="9906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80160"/>
            <a:ext cx="57785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639762" y="1280160"/>
            <a:ext cx="9266238"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272222"/>
            <a:ext cx="577850" cy="244476"/>
          </a:xfrm>
          <a:prstGeom prst="rect">
            <a:avLst/>
          </a:prstGeom>
        </p:spPr>
        <p:txBody>
          <a:bodyPr vert="horz" anchor="ctr" anchorCtr="0">
            <a:normAutofit/>
          </a:bodyPr>
          <a:lstStyle>
            <a:lvl1pPr algn="ctr">
              <a:defRPr sz="1400" b="1">
                <a:solidFill>
                  <a:srgbClr val="FFFFFF"/>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8" r:id="rId12"/>
    <p:sldLayoutId id="2147483709" r:id="rId1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5097016" y="1989709"/>
            <a:ext cx="4032448" cy="1152128"/>
          </a:xfrm>
        </p:spPr>
        <p:txBody>
          <a:bodyPr>
            <a:noAutofit/>
          </a:bodyPr>
          <a:lstStyle/>
          <a:p>
            <a:pPr algn="l" defTabSz="914400">
              <a:spcBef>
                <a:spcPts val="0"/>
              </a:spcBef>
              <a:buNone/>
            </a:pPr>
            <a:r>
              <a:rPr lang="zh-CN" altLang="en-US" sz="8000" b="0" i="0" dirty="0">
                <a:solidFill>
                  <a:srgbClr val="3891A7">
                    <a:lumMod val="75000"/>
                  </a:srgbClr>
                </a:solidFill>
                <a:latin typeface="华文新魏" panose="02010800040101010101" pitchFamily="2" charset="-122"/>
                <a:ea typeface="华文新魏" panose="02010800040101010101" pitchFamily="2" charset="-122"/>
              </a:rPr>
              <a:t>逻 辑 学</a:t>
            </a:r>
          </a:p>
        </p:txBody>
      </p:sp>
      <p:sp>
        <p:nvSpPr>
          <p:cNvPr id="3" name="Rectangle 2"/>
          <p:cNvSpPr>
            <a:spLocks noGrp="1"/>
          </p:cNvSpPr>
          <p:nvPr>
            <p:ph type="subTitle" idx="1"/>
          </p:nvPr>
        </p:nvSpPr>
        <p:spPr>
          <a:xfrm>
            <a:off x="2559049" y="6050036"/>
            <a:ext cx="7346951" cy="691332"/>
          </a:xfrm>
        </p:spPr>
        <p:txBody>
          <a:bodyPr>
            <a:noAutofit/>
          </a:bodyPr>
          <a:lstStyle/>
          <a:p>
            <a:r>
              <a:rPr lang="en-US" altLang="zh-CN" b="0" i="0" dirty="0">
                <a:solidFill>
                  <a:srgbClr val="FFFFFF"/>
                </a:solidFill>
                <a:latin typeface="Times New Roman" panose="02020603050405020304" pitchFamily="18" charset="0"/>
                <a:ea typeface="宋体" pitchFamily="2" charset="-122"/>
                <a:cs typeface="Times New Roman" panose="02020603050405020304" pitchFamily="18" charset="0"/>
              </a:rPr>
              <a:t>                      Email</a:t>
            </a:r>
            <a:r>
              <a:rPr lang="zh-CN" altLang="en-US" b="0" i="0" dirty="0" smtClean="0">
                <a:solidFill>
                  <a:srgbClr val="FFFFFF"/>
                </a:solidFill>
                <a:latin typeface="Times New Roman" panose="02020603050405020304" pitchFamily="18" charset="0"/>
                <a:ea typeface="宋体" pitchFamily="2" charset="-122"/>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2627262@qq.com</a:t>
            </a:r>
            <a:endParaRPr lang="zh-CN" altLang="en-US" sz="2400" b="0" i="0" dirty="0">
              <a:solidFill>
                <a:srgbClr val="FFFFFF"/>
              </a:solidFill>
              <a:latin typeface="Times New Roman" panose="02020603050405020304" pitchFamily="18" charset="0"/>
              <a:ea typeface="宋体" pitchFamily="2" charset="-122"/>
              <a:cs typeface="Times New Roman" panose="02020603050405020304" pitchFamily="18" charset="0"/>
            </a:endParaRPr>
          </a:p>
        </p:txBody>
      </p:sp>
      <p:sp>
        <p:nvSpPr>
          <p:cNvPr id="4" name="文本框 3"/>
          <p:cNvSpPr txBox="1"/>
          <p:nvPr/>
        </p:nvSpPr>
        <p:spPr>
          <a:xfrm>
            <a:off x="3800872" y="3425300"/>
            <a:ext cx="5662670" cy="584775"/>
          </a:xfrm>
          <a:prstGeom prst="rect">
            <a:avLst/>
          </a:prstGeom>
          <a:noFill/>
        </p:spPr>
        <p:txBody>
          <a:bodyPr wrap="square" rtlCol="0">
            <a:spAutoFit/>
          </a:bodyPr>
          <a:lstStyle/>
          <a:p>
            <a:r>
              <a:rPr lang="zh-CN" altLang="en-US" sz="2400" cap="all" dirty="0">
                <a:solidFill>
                  <a:srgbClr val="3891A7">
                    <a:lumMod val="75000"/>
                  </a:srgbClr>
                </a:solidFill>
                <a:latin typeface="华文新魏" panose="02010800040101010101" pitchFamily="2" charset="-122"/>
                <a:ea typeface="华文新魏" panose="02010800040101010101" pitchFamily="2" charset="-122"/>
                <a:cs typeface="+mj-cs"/>
              </a:rPr>
              <a:t>            </a:t>
            </a:r>
            <a:r>
              <a:rPr lang="zh-CN" altLang="en-US" sz="3200" cap="all" dirty="0">
                <a:solidFill>
                  <a:srgbClr val="3891A7">
                    <a:lumMod val="75000"/>
                  </a:srgbClr>
                </a:solidFill>
                <a:latin typeface="华文新魏" panose="02010800040101010101" pitchFamily="2" charset="-122"/>
                <a:ea typeface="华文新魏" panose="02010800040101010101" pitchFamily="2" charset="-122"/>
                <a:cs typeface="+mj-cs"/>
              </a:rPr>
              <a:t>公共管理与人文艺术学院</a:t>
            </a:r>
            <a:endParaRPr lang="zh-CN" altLang="en-US" sz="2400" cap="all" dirty="0">
              <a:solidFill>
                <a:srgbClr val="3891A7">
                  <a:lumMod val="75000"/>
                </a:srgbClr>
              </a:solidFill>
              <a:latin typeface="华文新魏" panose="02010800040101010101" pitchFamily="2" charset="-122"/>
              <a:ea typeface="华文新魏" panose="02010800040101010101" pitchFamily="2" charset="-122"/>
              <a:cs typeface="+mj-cs"/>
            </a:endParaRPr>
          </a:p>
        </p:txBody>
      </p:sp>
      <p:sp>
        <p:nvSpPr>
          <p:cNvPr id="5" name="文本框 4"/>
          <p:cNvSpPr txBox="1"/>
          <p:nvPr/>
        </p:nvSpPr>
        <p:spPr>
          <a:xfrm>
            <a:off x="6321152" y="4445280"/>
            <a:ext cx="1744811" cy="584775"/>
          </a:xfrm>
          <a:prstGeom prst="rect">
            <a:avLst/>
          </a:prstGeom>
          <a:noFill/>
        </p:spPr>
        <p:txBody>
          <a:bodyPr wrap="square" rtlCol="0">
            <a:spAutoFit/>
          </a:bodyPr>
          <a:lstStyle/>
          <a:p>
            <a:r>
              <a:rPr lang="zh-CN" altLang="en-US" sz="3200" cap="all" dirty="0" smtClean="0">
                <a:solidFill>
                  <a:srgbClr val="3891A7">
                    <a:lumMod val="75000"/>
                  </a:srgbClr>
                </a:solidFill>
                <a:latin typeface="华文新魏" panose="02010800040101010101" pitchFamily="2" charset="-122"/>
                <a:ea typeface="华文新魏" panose="02010800040101010101" pitchFamily="2" charset="-122"/>
                <a:cs typeface="+mj-cs"/>
              </a:rPr>
              <a:t>崔    巍</a:t>
            </a:r>
            <a:endParaRPr lang="zh-CN" altLang="en-US" sz="3200" cap="all" dirty="0">
              <a:solidFill>
                <a:srgbClr val="3891A7">
                  <a:lumMod val="75000"/>
                </a:srgbClr>
              </a:solidFill>
              <a:latin typeface="华文新魏" panose="02010800040101010101" pitchFamily="2" charset="-122"/>
              <a:ea typeface="华文新魏" panose="02010800040101010101" pitchFamily="2" charset="-122"/>
              <a:cs typeface="+mj-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F06F3D5-6E26-4602-8CA5-86D681C030BA}"/>
              </a:ext>
            </a:extLst>
          </p:cNvPr>
          <p:cNvPicPr>
            <a:picLocks noChangeAspect="1"/>
          </p:cNvPicPr>
          <p:nvPr/>
        </p:nvPicPr>
        <p:blipFill>
          <a:blip r:embed="rId2" cstate="print"/>
          <a:stretch>
            <a:fillRect/>
          </a:stretch>
        </p:blipFill>
        <p:spPr>
          <a:xfrm>
            <a:off x="7410025" y="6083646"/>
            <a:ext cx="2481287" cy="798645"/>
          </a:xfrm>
          <a:prstGeom prst="rect">
            <a:avLst/>
          </a:prstGeom>
        </p:spPr>
      </p:pic>
      <p:pic>
        <p:nvPicPr>
          <p:cNvPr id="13" name="图片 12">
            <a:extLst>
              <a:ext uri="{FF2B5EF4-FFF2-40B4-BE49-F238E27FC236}">
                <a16:creationId xmlns:a16="http://schemas.microsoft.com/office/drawing/2014/main" id="{1D2556DB-FA52-4F00-9AB7-A7EE5C50BB2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254" b="93848" l="5366" r="95419">
                        <a14:foregroundMark x1="43063" y1="26660" x2="43063" y2="26660"/>
                        <a14:foregroundMark x1="17016" y1="19336" x2="86780" y2="29688"/>
                        <a14:foregroundMark x1="11257" y1="32422" x2="11257" y2="32422"/>
                        <a14:foregroundMark x1="10079" y1="33008" x2="10079" y2="33008"/>
                        <a14:foregroundMark x1="10471" y1="33398" x2="11518" y2="33008"/>
                        <a14:foregroundMark x1="14136" y1="42871" x2="87042" y2="57324"/>
                      </a14:backgroundRemoval>
                    </a14:imgEffect>
                  </a14:imgLayer>
                </a14:imgProps>
              </a:ext>
            </a:extLst>
          </a:blip>
          <a:srcRect t="10101" b="5901"/>
          <a:stretch/>
        </p:blipFill>
        <p:spPr>
          <a:xfrm>
            <a:off x="1947150" y="563276"/>
            <a:ext cx="5904656" cy="5624258"/>
          </a:xfrm>
          <a:prstGeom prst="rect">
            <a:avLst/>
          </a:prstGeom>
        </p:spPr>
      </p:pic>
      <p:sp>
        <p:nvSpPr>
          <p:cNvPr id="14" name="矩形 13">
            <a:extLst>
              <a:ext uri="{FF2B5EF4-FFF2-40B4-BE49-F238E27FC236}">
                <a16:creationId xmlns:a16="http://schemas.microsoft.com/office/drawing/2014/main" id="{C4F5857A-171B-4AA2-94C4-816AE919F420}"/>
              </a:ext>
            </a:extLst>
          </p:cNvPr>
          <p:cNvSpPr/>
          <p:nvPr/>
        </p:nvSpPr>
        <p:spPr>
          <a:xfrm>
            <a:off x="3716157" y="962971"/>
            <a:ext cx="2646878" cy="1077218"/>
          </a:xfrm>
          <a:prstGeom prst="rect">
            <a:avLst/>
          </a:prstGeom>
        </p:spPr>
        <p:txBody>
          <a:bodyPr wrap="none">
            <a:spAutoFit/>
          </a:bodyPr>
          <a:lstStyle/>
          <a:p>
            <a:r>
              <a:rPr lang="zh-CN" altLang="en-US" sz="3200" b="1" dirty="0"/>
              <a:t>学习逻辑学，</a:t>
            </a:r>
            <a:endParaRPr lang="en-US" altLang="zh-CN" sz="3200" b="1" dirty="0"/>
          </a:p>
          <a:p>
            <a:r>
              <a:rPr lang="zh-CN" altLang="en-US" sz="3200" b="1" dirty="0"/>
              <a:t>从哪儿开始？</a:t>
            </a:r>
          </a:p>
        </p:txBody>
      </p:sp>
      <p:sp>
        <p:nvSpPr>
          <p:cNvPr id="15" name="矩形 14">
            <a:extLst>
              <a:ext uri="{FF2B5EF4-FFF2-40B4-BE49-F238E27FC236}">
                <a16:creationId xmlns:a16="http://schemas.microsoft.com/office/drawing/2014/main" id="{0C25E352-C97D-4598-B10A-3B059286CD64}"/>
              </a:ext>
            </a:extLst>
          </p:cNvPr>
          <p:cNvSpPr/>
          <p:nvPr/>
        </p:nvSpPr>
        <p:spPr>
          <a:xfrm>
            <a:off x="2614197" y="2668701"/>
            <a:ext cx="4392488" cy="1077218"/>
          </a:xfrm>
          <a:prstGeom prst="rect">
            <a:avLst/>
          </a:prstGeom>
        </p:spPr>
        <p:txBody>
          <a:bodyPr wrap="square">
            <a:spAutoFit/>
          </a:bodyPr>
          <a:lstStyle/>
          <a:p>
            <a:r>
              <a:rPr lang="zh-CN" altLang="en-US" sz="3200" b="1" dirty="0"/>
              <a:t>当然从明晰“逻辑”和</a:t>
            </a:r>
            <a:endParaRPr lang="en-US" altLang="zh-CN" sz="3200" b="1" dirty="0"/>
          </a:p>
          <a:p>
            <a:r>
              <a:rPr lang="zh-CN" altLang="en-US" sz="3200" b="1" dirty="0"/>
              <a:t>“逻辑学”的含义开始。</a:t>
            </a:r>
          </a:p>
        </p:txBody>
      </p:sp>
      <p:sp>
        <p:nvSpPr>
          <p:cNvPr id="16" name="矩形 15">
            <a:extLst>
              <a:ext uri="{FF2B5EF4-FFF2-40B4-BE49-F238E27FC236}">
                <a16:creationId xmlns:a16="http://schemas.microsoft.com/office/drawing/2014/main" id="{8620918F-27C1-4370-88BA-32383BA7F978}"/>
              </a:ext>
            </a:extLst>
          </p:cNvPr>
          <p:cNvSpPr/>
          <p:nvPr/>
        </p:nvSpPr>
        <p:spPr>
          <a:xfrm>
            <a:off x="2898806" y="4428117"/>
            <a:ext cx="4953000" cy="1077218"/>
          </a:xfrm>
          <a:prstGeom prst="rect">
            <a:avLst/>
          </a:prstGeom>
        </p:spPr>
        <p:txBody>
          <a:bodyPr>
            <a:spAutoFit/>
          </a:bodyPr>
          <a:lstStyle/>
          <a:p>
            <a:r>
              <a:rPr lang="zh-CN" altLang="en-US" sz="3200" b="1" dirty="0">
                <a:solidFill>
                  <a:srgbClr val="FF0000"/>
                </a:solidFill>
              </a:rPr>
              <a:t>（</a:t>
            </a:r>
            <a:r>
              <a:rPr lang="en-US" altLang="zh-CN" sz="3200" b="1" dirty="0">
                <a:solidFill>
                  <a:srgbClr val="FF0000"/>
                </a:solidFill>
              </a:rPr>
              <a:t>1</a:t>
            </a:r>
            <a:r>
              <a:rPr lang="zh-CN" altLang="en-US" sz="3200" b="1" dirty="0">
                <a:solidFill>
                  <a:srgbClr val="FF0000"/>
                </a:solidFill>
              </a:rPr>
              <a:t>）什么是逻辑学？</a:t>
            </a:r>
          </a:p>
          <a:p>
            <a:r>
              <a:rPr lang="zh-CN" altLang="en-US" sz="3200" b="1" dirty="0">
                <a:solidFill>
                  <a:srgbClr val="FF0000"/>
                </a:solidFill>
              </a:rPr>
              <a:t>（</a:t>
            </a:r>
            <a:r>
              <a:rPr lang="en-US" altLang="zh-CN" sz="3200" b="1" dirty="0">
                <a:solidFill>
                  <a:srgbClr val="FF0000"/>
                </a:solidFill>
              </a:rPr>
              <a:t>2</a:t>
            </a:r>
            <a:r>
              <a:rPr lang="zh-CN" altLang="en-US" sz="3200" b="1" dirty="0">
                <a:solidFill>
                  <a:srgbClr val="FF0000"/>
                </a:solidFill>
              </a:rPr>
              <a:t>）什么是逻辑？</a:t>
            </a:r>
          </a:p>
        </p:txBody>
      </p:sp>
      <p:pic>
        <p:nvPicPr>
          <p:cNvPr id="17" name="图片 16">
            <a:extLst>
              <a:ext uri="{FF2B5EF4-FFF2-40B4-BE49-F238E27FC236}">
                <a16:creationId xmlns:a16="http://schemas.microsoft.com/office/drawing/2014/main" id="{E7CA2805-E68B-4F4D-8AF3-BFC1D9BC227B}"/>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9174" b="72566" l="1874" r="53396">
                        <a14:foregroundMark x1="31616" y1="55162" x2="31616" y2="55162"/>
                        <a14:foregroundMark x1="29040" y1="55457" x2="32319" y2="56342"/>
                        <a14:foregroundMark x1="44731" y1="24779" x2="49415" y2="37168"/>
                        <a14:foregroundMark x1="8665" y1="21829" x2="8899" y2="36578"/>
                      </a14:backgroundRemoval>
                    </a14:imgEffect>
                  </a14:imgLayer>
                </a14:imgProps>
              </a:ext>
            </a:extLst>
          </a:blip>
          <a:srcRect t="15435" r="45115" b="24354"/>
          <a:stretch/>
        </p:blipFill>
        <p:spPr>
          <a:xfrm>
            <a:off x="331746" y="908720"/>
            <a:ext cx="1922685" cy="1674597"/>
          </a:xfrm>
          <a:prstGeom prst="rect">
            <a:avLst/>
          </a:prstGeom>
        </p:spPr>
      </p:pic>
      <p:pic>
        <p:nvPicPr>
          <p:cNvPr id="18" name="图片 17">
            <a:extLst>
              <a:ext uri="{FF2B5EF4-FFF2-40B4-BE49-F238E27FC236}">
                <a16:creationId xmlns:a16="http://schemas.microsoft.com/office/drawing/2014/main" id="{6B02ADE2-E25B-4AD5-ACE6-108870EACAB0}"/>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22609" b="89275" l="14928" r="92319">
                        <a14:foregroundMark x1="36957" y1="48841" x2="36957" y2="48841"/>
                        <a14:foregroundMark x1="32174" y1="48696" x2="65362" y2="80000"/>
                        <a14:foregroundMark x1="25072" y1="72899" x2="70435" y2="54058"/>
                        <a14:foregroundMark x1="40000" y1="47536" x2="55507" y2="59855"/>
                        <a14:foregroundMark x1="55217" y1="47826" x2="62609" y2="54783"/>
                        <a14:foregroundMark x1="62899" y1="58986" x2="72029" y2="77681"/>
                        <a14:foregroundMark x1="55072" y1="62609" x2="63768" y2="71739"/>
                        <a14:foregroundMark x1="31014" y1="52174" x2="38986" y2="66957"/>
                        <a14:foregroundMark x1="46232" y1="66522" x2="37681" y2="89275"/>
                      </a14:backgroundRemoval>
                    </a14:imgEffect>
                  </a14:imgLayer>
                </a14:imgProps>
              </a:ext>
            </a:extLst>
          </a:blip>
          <a:srcRect l="14429" t="21513" r="6684" b="7207"/>
          <a:stretch/>
        </p:blipFill>
        <p:spPr>
          <a:xfrm>
            <a:off x="7549962" y="2668701"/>
            <a:ext cx="1917248" cy="1732407"/>
          </a:xfrm>
          <a:prstGeom prst="rect">
            <a:avLst/>
          </a:prstGeom>
        </p:spPr>
      </p:pic>
      <p:pic>
        <p:nvPicPr>
          <p:cNvPr id="19" name="图片 18">
            <a:extLst>
              <a:ext uri="{FF2B5EF4-FFF2-40B4-BE49-F238E27FC236}">
                <a16:creationId xmlns:a16="http://schemas.microsoft.com/office/drawing/2014/main" id="{29D6A4E4-032A-4805-9500-7E289542FE61}"/>
              </a:ext>
            </a:extLst>
          </p:cNvPr>
          <p:cNvPicPr>
            <a:picLocks noChangeAspect="1"/>
          </p:cNvPicPr>
          <p:nvPr/>
        </p:nvPicPr>
        <p:blipFill>
          <a:blip r:embed="rId9" cstate="print"/>
          <a:stretch>
            <a:fillRect/>
          </a:stretch>
        </p:blipFill>
        <p:spPr>
          <a:xfrm>
            <a:off x="331746" y="4777443"/>
            <a:ext cx="1956808" cy="1705525"/>
          </a:xfrm>
          <a:prstGeom prst="rect">
            <a:avLst/>
          </a:prstGeom>
        </p:spPr>
      </p:pic>
    </p:spTree>
    <p:extLst>
      <p:ext uri="{BB962C8B-B14F-4D97-AF65-F5344CB8AC3E}">
        <p14:creationId xmlns:p14="http://schemas.microsoft.com/office/powerpoint/2010/main" val="2108218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3"/>
          <p:cNvSpPr txBox="1">
            <a:spLocks noChangeArrowheads="1"/>
          </p:cNvSpPr>
          <p:nvPr/>
        </p:nvSpPr>
        <p:spPr bwMode="auto">
          <a:xfrm>
            <a:off x="2041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6386" name="Text Box 65"/>
          <p:cNvSpPr txBox="1">
            <a:spLocks noChangeArrowheads="1"/>
          </p:cNvSpPr>
          <p:nvPr/>
        </p:nvSpPr>
        <p:spPr bwMode="gray">
          <a:xfrm flipV="1">
            <a:off x="885534" y="1340769"/>
            <a:ext cx="45719" cy="7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 name="Rectangle 2"/>
          <p:cNvSpPr txBox="1">
            <a:spLocks noChangeArrowheads="1"/>
          </p:cNvSpPr>
          <p:nvPr/>
        </p:nvSpPr>
        <p:spPr bwMode="gray">
          <a:xfrm>
            <a:off x="415464" y="2179609"/>
            <a:ext cx="9492988"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lnSpc>
                <a:spcPct val="150000"/>
              </a:lnSpc>
              <a:spcBef>
                <a:spcPct val="0"/>
              </a:spcBef>
              <a:buClrTx/>
              <a:buNone/>
              <a:defRPr/>
            </a:pPr>
            <a:r>
              <a:rPr lang="zh-CN" altLang="en-US" dirty="0">
                <a:solidFill>
                  <a:srgbClr val="0D0D0D"/>
                </a:solidFill>
                <a:latin typeface="仿宋" panose="02010609060101010101" pitchFamily="49" charset="-122"/>
                <a:ea typeface="仿宋" panose="02010609060101010101" pitchFamily="49" charset="-122"/>
              </a:rPr>
              <a:t>       </a:t>
            </a: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r>
              <a:rPr lang="en-US" altLang="zh-CN" dirty="0">
                <a:solidFill>
                  <a:srgbClr val="0D0D0D"/>
                </a:solidFill>
                <a:latin typeface="仿宋" panose="02010609060101010101" pitchFamily="49" charset="-122"/>
                <a:ea typeface="仿宋" panose="02010609060101010101" pitchFamily="49" charset="-122"/>
              </a:rPr>
              <a:t>        </a:t>
            </a:r>
          </a:p>
          <a:p>
            <a:pPr lvl="0">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r>
              <a:rPr lang="en-US" altLang="zh-CN" dirty="0">
                <a:solidFill>
                  <a:srgbClr val="0D0D0D"/>
                </a:solidFill>
                <a:latin typeface="仿宋" panose="02010609060101010101" pitchFamily="49" charset="-122"/>
                <a:ea typeface="仿宋" panose="02010609060101010101" pitchFamily="49" charset="-122"/>
              </a:rPr>
              <a:t>   </a:t>
            </a:r>
            <a:r>
              <a:rPr lang="zh-CN" altLang="en-US" dirty="0">
                <a:solidFill>
                  <a:srgbClr val="0D0D0D"/>
                </a:solidFill>
                <a:latin typeface="仿宋" panose="02010609060101010101" pitchFamily="49" charset="-122"/>
                <a:ea typeface="仿宋" panose="02010609060101010101" pitchFamily="49" charset="-122"/>
              </a:rPr>
              <a:t>        </a:t>
            </a: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r>
              <a:rPr lang="en-US" altLang="zh-CN" dirty="0">
                <a:solidFill>
                  <a:srgbClr val="0D0D0D"/>
                </a:solidFill>
                <a:latin typeface="仿宋" panose="02010609060101010101" pitchFamily="49" charset="-122"/>
                <a:ea typeface="仿宋" panose="02010609060101010101" pitchFamily="49" charset="-122"/>
              </a:rPr>
              <a:t>        </a:t>
            </a:r>
          </a:p>
          <a:p>
            <a:pPr>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r>
              <a:rPr lang="zh-CN" altLang="en-US" dirty="0">
                <a:solidFill>
                  <a:srgbClr val="0D0D0D"/>
                </a:solidFill>
                <a:latin typeface="仿宋" panose="02010609060101010101" pitchFamily="49" charset="-122"/>
                <a:ea typeface="仿宋" panose="02010609060101010101" pitchFamily="49" charset="-122"/>
              </a:rPr>
              <a:t>        </a:t>
            </a: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endParaRPr kumimoji="0" lang="en-US" altLang="zh-CN" sz="280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mn-cs"/>
            </a:endParaRPr>
          </a:p>
        </p:txBody>
      </p:sp>
      <p:sp>
        <p:nvSpPr>
          <p:cNvPr id="27" name="Rectangle 2"/>
          <p:cNvSpPr txBox="1">
            <a:spLocks noChangeArrowheads="1"/>
          </p:cNvSpPr>
          <p:nvPr/>
        </p:nvSpPr>
        <p:spPr bwMode="gray">
          <a:xfrm>
            <a:off x="0" y="607219"/>
            <a:ext cx="4800600" cy="596900"/>
          </a:xfrm>
          <a:prstGeom prst="rect">
            <a:avLst/>
          </a:prstGeom>
          <a:noFill/>
          <a:ln w="9525">
            <a:noFill/>
            <a:miter lim="800000"/>
            <a:headEnd/>
            <a:tailEnd/>
          </a:ln>
          <a:effec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None/>
              <a:defRPr/>
            </a:pPr>
            <a:r>
              <a:rPr lang="en-US" altLang="zh-CN" sz="3600" dirty="0">
                <a:solidFill>
                  <a:srgbClr val="684309"/>
                </a:solidFill>
                <a:latin typeface="仿宋" panose="02010609060101010101" pitchFamily="49" charset="-122"/>
                <a:ea typeface="仿宋" panose="02010609060101010101" pitchFamily="49" charset="-122"/>
              </a:rPr>
              <a:t> 1 </a:t>
            </a:r>
            <a:r>
              <a:rPr lang="zh-CN" altLang="en-US" sz="3600" dirty="0">
                <a:solidFill>
                  <a:srgbClr val="684309"/>
                </a:solidFill>
                <a:latin typeface="仿宋" panose="02010609060101010101" pitchFamily="49" charset="-122"/>
                <a:ea typeface="仿宋" panose="02010609060101010101" pitchFamily="49" charset="-122"/>
              </a:rPr>
              <a:t>逻辑学的含义</a:t>
            </a:r>
            <a:endParaRPr lang="en-US" altLang="zh-CN" sz="3600" dirty="0">
              <a:solidFill>
                <a:srgbClr val="684309"/>
              </a:solidFill>
              <a:latin typeface="仿宋" panose="02010609060101010101" pitchFamily="49" charset="-122"/>
              <a:ea typeface="仿宋" panose="02010609060101010101" pitchFamily="49"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3600" b="1" i="0" u="none" strike="noStrike" kern="1200" cap="none" spc="0" normalizeH="0" baseline="0" noProof="0" dirty="0">
              <a:ln>
                <a:noFill/>
              </a:ln>
              <a:solidFill>
                <a:srgbClr val="684309"/>
              </a:solidFill>
              <a:effectLst/>
              <a:uLnTx/>
              <a:uFillTx/>
              <a:latin typeface="仿宋" panose="02010609060101010101" pitchFamily="49" charset="-122"/>
              <a:ea typeface="仿宋" panose="02010609060101010101" pitchFamily="49" charset="-122"/>
              <a:cs typeface="+mn-cs"/>
            </a:endParaRPr>
          </a:p>
        </p:txBody>
      </p:sp>
      <p:sp>
        <p:nvSpPr>
          <p:cNvPr id="2" name="左大括号 1">
            <a:extLst>
              <a:ext uri="{FF2B5EF4-FFF2-40B4-BE49-F238E27FC236}">
                <a16:creationId xmlns:a16="http://schemas.microsoft.com/office/drawing/2014/main" id="{C70E9764-03C8-47E6-ACB8-5F49F7388677}"/>
              </a:ext>
            </a:extLst>
          </p:cNvPr>
          <p:cNvSpPr/>
          <p:nvPr/>
        </p:nvSpPr>
        <p:spPr>
          <a:xfrm>
            <a:off x="1465011" y="3284983"/>
            <a:ext cx="306035" cy="2889787"/>
          </a:xfrm>
          <a:prstGeom prst="leftBrace">
            <a:avLst/>
          </a:prstGeom>
          <a:ln>
            <a:solidFill>
              <a:srgbClr val="0070C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90B220A1-97B7-4E58-9B22-B2E4E957ED94}"/>
              </a:ext>
            </a:extLst>
          </p:cNvPr>
          <p:cNvSpPr txBox="1"/>
          <p:nvPr/>
        </p:nvSpPr>
        <p:spPr>
          <a:xfrm>
            <a:off x="129450" y="4446057"/>
            <a:ext cx="1512168" cy="523220"/>
          </a:xfrm>
          <a:prstGeom prst="rect">
            <a:avLst/>
          </a:prstGeom>
          <a:noFill/>
        </p:spPr>
        <p:txBody>
          <a:bodyPr wrap="square" rtlCol="0">
            <a:spAutoFit/>
          </a:bodyPr>
          <a:lstStyle/>
          <a:p>
            <a:r>
              <a:rPr lang="zh-CN" altLang="en-US" sz="2800" b="1" dirty="0">
                <a:solidFill>
                  <a:srgbClr val="0D0D0D"/>
                </a:solidFill>
                <a:latin typeface="仿宋" panose="02010609060101010101" pitchFamily="49" charset="-122"/>
                <a:ea typeface="仿宋" panose="02010609060101010101" pitchFamily="49" charset="-122"/>
              </a:rPr>
              <a:t>逻辑学</a:t>
            </a:r>
          </a:p>
        </p:txBody>
      </p:sp>
      <p:sp>
        <p:nvSpPr>
          <p:cNvPr id="7" name="文本框 6">
            <a:extLst>
              <a:ext uri="{FF2B5EF4-FFF2-40B4-BE49-F238E27FC236}">
                <a16:creationId xmlns:a16="http://schemas.microsoft.com/office/drawing/2014/main" id="{2D109E8C-A95A-4DED-BAEC-E5333DBF6C93}"/>
              </a:ext>
            </a:extLst>
          </p:cNvPr>
          <p:cNvSpPr txBox="1"/>
          <p:nvPr/>
        </p:nvSpPr>
        <p:spPr>
          <a:xfrm>
            <a:off x="1886362" y="2890548"/>
            <a:ext cx="6883062" cy="738664"/>
          </a:xfrm>
          <a:prstGeom prst="rect">
            <a:avLst/>
          </a:prstGeom>
          <a:noFill/>
        </p:spPr>
        <p:txBody>
          <a:bodyPr wrap="square" rtlCol="0">
            <a:spAutoFit/>
          </a:bodyPr>
          <a:lstStyle/>
          <a:p>
            <a:pPr lvl="0">
              <a:lnSpc>
                <a:spcPct val="150000"/>
              </a:lnSpc>
              <a:spcBef>
                <a:spcPct val="0"/>
              </a:spcBef>
              <a:defRPr/>
            </a:pPr>
            <a:r>
              <a:rPr lang="zh-CN" altLang="en-US" sz="2800" b="1" dirty="0">
                <a:solidFill>
                  <a:srgbClr val="FF0000"/>
                </a:solidFill>
                <a:latin typeface="仿宋" panose="02010609060101010101" pitchFamily="49" charset="-122"/>
                <a:ea typeface="仿宋" panose="02010609060101010101" pitchFamily="49" charset="-122"/>
              </a:rPr>
              <a:t>广义</a:t>
            </a:r>
            <a:r>
              <a:rPr lang="zh-CN" altLang="en-US" sz="2800" b="1" dirty="0">
                <a:solidFill>
                  <a:srgbClr val="0D0D0D"/>
                </a:solidFill>
                <a:latin typeface="仿宋" panose="02010609060101010101" pitchFamily="49" charset="-122"/>
                <a:ea typeface="仿宋" panose="02010609060101010101" pitchFamily="49" charset="-122"/>
              </a:rPr>
              <a:t>：研究 </a:t>
            </a:r>
            <a:r>
              <a:rPr lang="zh-CN" altLang="en-US" sz="2800" b="1" dirty="0">
                <a:solidFill>
                  <a:srgbClr val="0070C0"/>
                </a:solidFill>
                <a:latin typeface="仿宋" panose="02010609060101010101" pitchFamily="49" charset="-122"/>
                <a:ea typeface="仿宋" panose="02010609060101010101" pitchFamily="49" charset="-122"/>
              </a:rPr>
              <a:t>思维的形式</a:t>
            </a:r>
            <a:r>
              <a:rPr lang="zh-CN" altLang="en-US" sz="2800" b="1" dirty="0">
                <a:solidFill>
                  <a:srgbClr val="0D0D0D"/>
                </a:solidFill>
                <a:latin typeface="仿宋" panose="02010609060101010101" pitchFamily="49" charset="-122"/>
                <a:ea typeface="仿宋" panose="02010609060101010101" pitchFamily="49" charset="-122"/>
              </a:rPr>
              <a:t>及其</a:t>
            </a:r>
            <a:r>
              <a:rPr lang="zh-CN" altLang="en-US" sz="2800" b="1" dirty="0">
                <a:solidFill>
                  <a:srgbClr val="0070C0"/>
                </a:solidFill>
                <a:latin typeface="仿宋" panose="02010609060101010101" pitchFamily="49" charset="-122"/>
                <a:ea typeface="仿宋" panose="02010609060101010101" pitchFamily="49" charset="-122"/>
              </a:rPr>
              <a:t>规律</a:t>
            </a:r>
            <a:r>
              <a:rPr lang="zh-CN" altLang="en-US" sz="2800" b="1" dirty="0">
                <a:solidFill>
                  <a:srgbClr val="0D0D0D"/>
                </a:solidFill>
                <a:latin typeface="仿宋" panose="02010609060101010101" pitchFamily="49" charset="-122"/>
                <a:ea typeface="仿宋" panose="02010609060101010101" pitchFamily="49" charset="-122"/>
              </a:rPr>
              <a:t>的科学。</a:t>
            </a:r>
            <a:endParaRPr lang="en-US" altLang="zh-CN" sz="2800" b="1" dirty="0">
              <a:solidFill>
                <a:srgbClr val="0D0D0D"/>
              </a:solidFill>
              <a:latin typeface="仿宋" panose="02010609060101010101" pitchFamily="49" charset="-122"/>
              <a:ea typeface="仿宋" panose="02010609060101010101" pitchFamily="49" charset="-122"/>
            </a:endParaRPr>
          </a:p>
        </p:txBody>
      </p:sp>
      <p:sp>
        <p:nvSpPr>
          <p:cNvPr id="10" name="标注: 上箭头 9">
            <a:extLst>
              <a:ext uri="{FF2B5EF4-FFF2-40B4-BE49-F238E27FC236}">
                <a16:creationId xmlns:a16="http://schemas.microsoft.com/office/drawing/2014/main" id="{724FF4A6-786D-46B8-842B-FF83799A4E36}"/>
              </a:ext>
            </a:extLst>
          </p:cNvPr>
          <p:cNvSpPr/>
          <p:nvPr/>
        </p:nvSpPr>
        <p:spPr>
          <a:xfrm>
            <a:off x="3889194" y="2690421"/>
            <a:ext cx="1822812" cy="883458"/>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98228C3-E526-4682-AAA1-F87981303348}"/>
              </a:ext>
            </a:extLst>
          </p:cNvPr>
          <p:cNvSpPr txBox="1"/>
          <p:nvPr/>
        </p:nvSpPr>
        <p:spPr>
          <a:xfrm>
            <a:off x="1310961" y="2010746"/>
            <a:ext cx="7747158" cy="523220"/>
          </a:xfrm>
          <a:prstGeom prst="rect">
            <a:avLst/>
          </a:prstGeom>
          <a:noFill/>
        </p:spPr>
        <p:txBody>
          <a:bodyPr wrap="square" rtlCol="0">
            <a:spAutoFit/>
          </a:bodyPr>
          <a:lstStyle/>
          <a:p>
            <a:r>
              <a:rPr lang="zh-CN" altLang="en-US" sz="2800" b="1" dirty="0">
                <a:solidFill>
                  <a:schemeClr val="tx2"/>
                </a:solidFill>
                <a:latin typeface="Verdana" panose="020B0604030504040204" pitchFamily="34" charset="0"/>
              </a:rPr>
              <a:t>思维在抽象掉具体内容之后所具有的共同结构。</a:t>
            </a:r>
          </a:p>
        </p:txBody>
      </p:sp>
    </p:spTree>
    <p:extLst>
      <p:ext uri="{BB962C8B-B14F-4D97-AF65-F5344CB8AC3E}">
        <p14:creationId xmlns:p14="http://schemas.microsoft.com/office/powerpoint/2010/main" val="2058753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p:bldP spid="10"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3"/>
          <p:cNvSpPr txBox="1">
            <a:spLocks noChangeArrowheads="1"/>
          </p:cNvSpPr>
          <p:nvPr/>
        </p:nvSpPr>
        <p:spPr bwMode="auto">
          <a:xfrm>
            <a:off x="2041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6386" name="Text Box 65"/>
          <p:cNvSpPr txBox="1">
            <a:spLocks noChangeArrowheads="1"/>
          </p:cNvSpPr>
          <p:nvPr/>
        </p:nvSpPr>
        <p:spPr bwMode="gray">
          <a:xfrm flipV="1">
            <a:off x="885534" y="1340769"/>
            <a:ext cx="45719" cy="7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 name="Rectangle 2"/>
          <p:cNvSpPr txBox="1">
            <a:spLocks noChangeArrowheads="1"/>
          </p:cNvSpPr>
          <p:nvPr/>
        </p:nvSpPr>
        <p:spPr bwMode="gray">
          <a:xfrm>
            <a:off x="0" y="581213"/>
            <a:ext cx="9658684" cy="508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ClrTx/>
              <a:buNone/>
              <a:defRPr/>
            </a:pPr>
            <a:r>
              <a:rPr lang="zh-CN" altLang="en-US" b="0" dirty="0">
                <a:solidFill>
                  <a:srgbClr val="0D0D0D"/>
                </a:solidFill>
                <a:latin typeface="仿宋" panose="02010609060101010101" pitchFamily="49" charset="-122"/>
                <a:ea typeface="仿宋" panose="02010609060101010101" pitchFamily="49" charset="-122"/>
              </a:rPr>
              <a:t>例</a:t>
            </a:r>
            <a:r>
              <a:rPr lang="en-US" altLang="zh-CN" b="0" dirty="0">
                <a:solidFill>
                  <a:srgbClr val="0D0D0D"/>
                </a:solidFill>
                <a:latin typeface="仿宋" panose="02010609060101010101" pitchFamily="49" charset="-122"/>
                <a:ea typeface="仿宋" panose="02010609060101010101" pitchFamily="49" charset="-122"/>
              </a:rPr>
              <a:t>1</a:t>
            </a:r>
            <a:r>
              <a:rPr lang="zh-CN" altLang="en-US" b="0" dirty="0">
                <a:solidFill>
                  <a:srgbClr val="0D0D0D"/>
                </a:solidFill>
                <a:latin typeface="仿宋" panose="02010609060101010101" pitchFamily="49" charset="-122"/>
                <a:ea typeface="仿宋" panose="02010609060101010101" pitchFamily="49" charset="-122"/>
              </a:rPr>
              <a:t>：</a:t>
            </a:r>
            <a:r>
              <a:rPr lang="zh-CN" altLang="en-US" b="0" dirty="0">
                <a:solidFill>
                  <a:srgbClr val="FF0000"/>
                </a:solidFill>
                <a:latin typeface="仿宋" panose="02010609060101010101" pitchFamily="49" charset="-122"/>
                <a:ea typeface="仿宋" panose="02010609060101010101" pitchFamily="49" charset="-122"/>
              </a:rPr>
              <a:t>如果</a:t>
            </a:r>
            <a:r>
              <a:rPr lang="zh-CN" altLang="en-US" b="0" dirty="0">
                <a:solidFill>
                  <a:srgbClr val="0D0D0D"/>
                </a:solidFill>
                <a:latin typeface="仿宋" panose="02010609060101010101" pitchFamily="49" charset="-122"/>
                <a:ea typeface="仿宋" panose="02010609060101010101" pitchFamily="49" charset="-122"/>
              </a:rPr>
              <a:t>得了阑尾炎，</a:t>
            </a:r>
            <a:r>
              <a:rPr lang="zh-CN" altLang="en-US" b="0" dirty="0">
                <a:solidFill>
                  <a:srgbClr val="FF0000"/>
                </a:solidFill>
                <a:latin typeface="仿宋" panose="02010609060101010101" pitchFamily="49" charset="-122"/>
                <a:ea typeface="仿宋" panose="02010609060101010101" pitchFamily="49" charset="-122"/>
              </a:rPr>
              <a:t>那么</a:t>
            </a:r>
            <a:r>
              <a:rPr lang="zh-CN" altLang="en-US" b="0" dirty="0">
                <a:solidFill>
                  <a:srgbClr val="0D0D0D"/>
                </a:solidFill>
                <a:latin typeface="仿宋" panose="02010609060101010101" pitchFamily="49" charset="-122"/>
                <a:ea typeface="仿宋" panose="02010609060101010101" pitchFamily="49" charset="-122"/>
              </a:rPr>
              <a:t>肚子疼。</a:t>
            </a:r>
            <a:endParaRPr lang="en-US" altLang="zh-CN" b="0"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r>
              <a:rPr lang="zh-CN" altLang="en-US" b="0" dirty="0">
                <a:solidFill>
                  <a:srgbClr val="FF0000"/>
                </a:solidFill>
                <a:latin typeface="仿宋" panose="02010609060101010101" pitchFamily="49" charset="-122"/>
                <a:ea typeface="仿宋" panose="02010609060101010101" pitchFamily="49" charset="-122"/>
              </a:rPr>
              <a:t>     如果</a:t>
            </a:r>
            <a:r>
              <a:rPr lang="en-US" altLang="zh-CN" b="0" dirty="0">
                <a:solidFill>
                  <a:srgbClr val="0D0D0D"/>
                </a:solidFill>
                <a:latin typeface="仿宋" panose="02010609060101010101" pitchFamily="49" charset="-122"/>
                <a:ea typeface="仿宋" panose="02010609060101010101" pitchFamily="49" charset="-122"/>
              </a:rPr>
              <a:t>n</a:t>
            </a:r>
            <a:r>
              <a:rPr lang="zh-CN" altLang="en-US" b="0" dirty="0">
                <a:solidFill>
                  <a:srgbClr val="0D0D0D"/>
                </a:solidFill>
                <a:latin typeface="仿宋" panose="02010609060101010101" pitchFamily="49" charset="-122"/>
                <a:ea typeface="仿宋" panose="02010609060101010101" pitchFamily="49" charset="-122"/>
              </a:rPr>
              <a:t>是偶数，</a:t>
            </a:r>
            <a:r>
              <a:rPr lang="zh-CN" altLang="en-US" b="0" dirty="0">
                <a:solidFill>
                  <a:srgbClr val="FF0000"/>
                </a:solidFill>
                <a:latin typeface="仿宋" panose="02010609060101010101" pitchFamily="49" charset="-122"/>
                <a:ea typeface="仿宋" panose="02010609060101010101" pitchFamily="49" charset="-122"/>
              </a:rPr>
              <a:t>那么</a:t>
            </a:r>
            <a:r>
              <a:rPr lang="zh-CN" altLang="en-US" b="0" dirty="0">
                <a:solidFill>
                  <a:srgbClr val="0D0D0D"/>
                </a:solidFill>
                <a:latin typeface="仿宋" panose="02010609060101010101" pitchFamily="49" charset="-122"/>
                <a:ea typeface="仿宋" panose="02010609060101010101" pitchFamily="49" charset="-122"/>
              </a:rPr>
              <a:t>它能够被</a:t>
            </a:r>
            <a:r>
              <a:rPr lang="en-US" altLang="zh-CN" b="0" dirty="0">
                <a:solidFill>
                  <a:srgbClr val="0D0D0D"/>
                </a:solidFill>
                <a:latin typeface="仿宋" panose="02010609060101010101" pitchFamily="49" charset="-122"/>
                <a:ea typeface="仿宋" panose="02010609060101010101" pitchFamily="49" charset="-122"/>
              </a:rPr>
              <a:t>2</a:t>
            </a:r>
            <a:r>
              <a:rPr lang="zh-CN" altLang="en-US" b="0" dirty="0">
                <a:solidFill>
                  <a:srgbClr val="0D0D0D"/>
                </a:solidFill>
                <a:latin typeface="仿宋" panose="02010609060101010101" pitchFamily="49" charset="-122"/>
                <a:ea typeface="仿宋" panose="02010609060101010101" pitchFamily="49" charset="-122"/>
              </a:rPr>
              <a:t>整除。</a:t>
            </a:r>
            <a:endParaRPr lang="en-US" altLang="zh-CN" b="0"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r>
              <a:rPr lang="zh-CN" altLang="en-US" b="0" dirty="0">
                <a:solidFill>
                  <a:srgbClr val="FF0000"/>
                </a:solidFill>
                <a:latin typeface="仿宋" panose="02010609060101010101" pitchFamily="49" charset="-122"/>
                <a:ea typeface="仿宋" panose="02010609060101010101" pitchFamily="49" charset="-122"/>
              </a:rPr>
              <a:t>     如果</a:t>
            </a:r>
            <a:r>
              <a:rPr lang="en-US" altLang="zh-CN" b="0" dirty="0">
                <a:solidFill>
                  <a:srgbClr val="3891A7"/>
                </a:solidFill>
                <a:latin typeface="仿宋" panose="02010609060101010101" pitchFamily="49" charset="-122"/>
                <a:ea typeface="仿宋" panose="02010609060101010101" pitchFamily="49" charset="-122"/>
              </a:rPr>
              <a:t>p</a:t>
            </a:r>
            <a:r>
              <a:rPr lang="zh-CN" altLang="en-US" b="0" dirty="0">
                <a:solidFill>
                  <a:srgbClr val="0D0D0D"/>
                </a:solidFill>
                <a:latin typeface="仿宋" panose="02010609060101010101" pitchFamily="49" charset="-122"/>
                <a:ea typeface="仿宋" panose="02010609060101010101" pitchFamily="49" charset="-122"/>
              </a:rPr>
              <a:t>，</a:t>
            </a:r>
            <a:r>
              <a:rPr lang="zh-CN" altLang="en-US" b="0" dirty="0">
                <a:solidFill>
                  <a:srgbClr val="FF0000"/>
                </a:solidFill>
                <a:latin typeface="仿宋" panose="02010609060101010101" pitchFamily="49" charset="-122"/>
                <a:ea typeface="仿宋" panose="02010609060101010101" pitchFamily="49" charset="-122"/>
              </a:rPr>
              <a:t>那么</a:t>
            </a:r>
            <a:r>
              <a:rPr lang="en-US" altLang="zh-CN" b="0" dirty="0">
                <a:solidFill>
                  <a:srgbClr val="3891A7"/>
                </a:solidFill>
                <a:latin typeface="仿宋" panose="02010609060101010101" pitchFamily="49" charset="-122"/>
                <a:ea typeface="仿宋" panose="02010609060101010101" pitchFamily="49" charset="-122"/>
              </a:rPr>
              <a:t>q</a:t>
            </a:r>
            <a:r>
              <a:rPr lang="zh-CN" altLang="en-US" b="0" dirty="0">
                <a:solidFill>
                  <a:srgbClr val="0D0D0D"/>
                </a:solidFill>
                <a:latin typeface="仿宋" panose="02010609060101010101" pitchFamily="49" charset="-122"/>
                <a:ea typeface="仿宋" panose="02010609060101010101" pitchFamily="49" charset="-122"/>
              </a:rPr>
              <a:t>。                      </a:t>
            </a:r>
            <a:endParaRPr lang="en-US" altLang="zh-CN" b="0"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r>
              <a:rPr lang="zh-CN" altLang="en-US" b="0" dirty="0">
                <a:solidFill>
                  <a:srgbClr val="0D0D0D"/>
                </a:solidFill>
                <a:latin typeface="仿宋" panose="02010609060101010101" pitchFamily="49" charset="-122"/>
                <a:ea typeface="仿宋" panose="02010609060101010101" pitchFamily="49" charset="-122"/>
              </a:rPr>
              <a:t>例</a:t>
            </a:r>
            <a:r>
              <a:rPr lang="en-US" altLang="zh-CN" b="0" dirty="0">
                <a:solidFill>
                  <a:srgbClr val="0D0D0D"/>
                </a:solidFill>
                <a:latin typeface="仿宋" panose="02010609060101010101" pitchFamily="49" charset="-122"/>
                <a:ea typeface="仿宋" panose="02010609060101010101" pitchFamily="49" charset="-122"/>
              </a:rPr>
              <a:t>2</a:t>
            </a:r>
            <a:r>
              <a:rPr lang="zh-CN" altLang="en-US" b="0" dirty="0">
                <a:solidFill>
                  <a:srgbClr val="0D0D0D"/>
                </a:solidFill>
                <a:latin typeface="仿宋" panose="02010609060101010101" pitchFamily="49" charset="-122"/>
                <a:ea typeface="仿宋" panose="02010609060101010101" pitchFamily="49" charset="-122"/>
              </a:rPr>
              <a:t>：</a:t>
            </a:r>
            <a:r>
              <a:rPr lang="zh-CN" altLang="en-US" b="0" dirty="0">
                <a:solidFill>
                  <a:srgbClr val="FF0000"/>
                </a:solidFill>
                <a:latin typeface="仿宋" panose="02010609060101010101" pitchFamily="49" charset="-122"/>
                <a:ea typeface="仿宋" panose="02010609060101010101" pitchFamily="49" charset="-122"/>
              </a:rPr>
              <a:t>所有</a:t>
            </a:r>
            <a:r>
              <a:rPr lang="zh-CN" altLang="en-US" b="0" dirty="0">
                <a:solidFill>
                  <a:srgbClr val="0D0D0D"/>
                </a:solidFill>
                <a:latin typeface="仿宋" panose="02010609060101010101" pitchFamily="49" charset="-122"/>
                <a:ea typeface="仿宋" panose="02010609060101010101" pitchFamily="49" charset="-122"/>
              </a:rPr>
              <a:t>金属</a:t>
            </a:r>
            <a:r>
              <a:rPr lang="zh-CN" altLang="en-US" b="0" dirty="0">
                <a:solidFill>
                  <a:srgbClr val="FF0000"/>
                </a:solidFill>
                <a:latin typeface="仿宋" panose="02010609060101010101" pitchFamily="49" charset="-122"/>
                <a:ea typeface="仿宋" panose="02010609060101010101" pitchFamily="49" charset="-122"/>
              </a:rPr>
              <a:t>都是</a:t>
            </a:r>
            <a:r>
              <a:rPr lang="zh-CN" altLang="en-US" b="0" dirty="0">
                <a:solidFill>
                  <a:srgbClr val="0D0D0D"/>
                </a:solidFill>
                <a:latin typeface="仿宋" panose="02010609060101010101" pitchFamily="49" charset="-122"/>
                <a:ea typeface="仿宋" panose="02010609060101010101" pitchFamily="49" charset="-122"/>
              </a:rPr>
              <a:t>导电的。                </a:t>
            </a:r>
            <a:endParaRPr lang="en-US" altLang="zh-CN" b="0"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r>
              <a:rPr lang="en-US" altLang="zh-CN" b="0" dirty="0">
                <a:solidFill>
                  <a:srgbClr val="0D0D0D"/>
                </a:solidFill>
                <a:latin typeface="仿宋" panose="02010609060101010101" pitchFamily="49" charset="-122"/>
                <a:ea typeface="仿宋" panose="02010609060101010101" pitchFamily="49" charset="-122"/>
              </a:rPr>
              <a:t>     </a:t>
            </a:r>
            <a:r>
              <a:rPr lang="zh-CN" altLang="en-US" b="0" dirty="0">
                <a:solidFill>
                  <a:srgbClr val="FF0000"/>
                </a:solidFill>
                <a:latin typeface="仿宋" panose="02010609060101010101" pitchFamily="49" charset="-122"/>
                <a:ea typeface="仿宋" panose="02010609060101010101" pitchFamily="49" charset="-122"/>
              </a:rPr>
              <a:t>所有</a:t>
            </a:r>
            <a:r>
              <a:rPr lang="zh-CN" altLang="en-US" b="0" dirty="0">
                <a:solidFill>
                  <a:srgbClr val="0D0D0D"/>
                </a:solidFill>
                <a:latin typeface="仿宋" panose="02010609060101010101" pitchFamily="49" charset="-122"/>
                <a:ea typeface="仿宋" panose="02010609060101010101" pitchFamily="49" charset="-122"/>
              </a:rPr>
              <a:t>动物</a:t>
            </a:r>
            <a:r>
              <a:rPr lang="zh-CN" altLang="en-US" b="0" dirty="0">
                <a:solidFill>
                  <a:srgbClr val="FF0000"/>
                </a:solidFill>
                <a:latin typeface="仿宋" panose="02010609060101010101" pitchFamily="49" charset="-122"/>
                <a:ea typeface="仿宋" panose="02010609060101010101" pitchFamily="49" charset="-122"/>
              </a:rPr>
              <a:t>都是</a:t>
            </a:r>
            <a:r>
              <a:rPr lang="zh-CN" altLang="en-US" b="0" dirty="0">
                <a:solidFill>
                  <a:srgbClr val="0D0D0D"/>
                </a:solidFill>
                <a:latin typeface="仿宋" panose="02010609060101010101" pitchFamily="49" charset="-122"/>
                <a:ea typeface="仿宋" panose="02010609060101010101" pitchFamily="49" charset="-122"/>
              </a:rPr>
              <a:t>有生命的。</a:t>
            </a:r>
            <a:endParaRPr lang="en-US" altLang="zh-CN" b="0"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r>
              <a:rPr lang="en-US" altLang="zh-CN" b="0" dirty="0">
                <a:solidFill>
                  <a:srgbClr val="0D0D0D"/>
                </a:solidFill>
                <a:latin typeface="仿宋" panose="02010609060101010101" pitchFamily="49" charset="-122"/>
                <a:ea typeface="仿宋" panose="02010609060101010101" pitchFamily="49" charset="-122"/>
              </a:rPr>
              <a:t>     </a:t>
            </a:r>
            <a:r>
              <a:rPr lang="zh-CN" altLang="en-US" b="0" dirty="0">
                <a:solidFill>
                  <a:srgbClr val="FF0000"/>
                </a:solidFill>
                <a:latin typeface="仿宋" panose="02010609060101010101" pitchFamily="49" charset="-122"/>
                <a:ea typeface="仿宋" panose="02010609060101010101" pitchFamily="49" charset="-122"/>
              </a:rPr>
              <a:t>所有</a:t>
            </a:r>
            <a:r>
              <a:rPr lang="en-US" altLang="zh-CN" b="0" dirty="0">
                <a:solidFill>
                  <a:srgbClr val="3891A7"/>
                </a:solidFill>
                <a:latin typeface="仿宋" panose="02010609060101010101" pitchFamily="49" charset="-122"/>
                <a:ea typeface="仿宋" panose="02010609060101010101" pitchFamily="49" charset="-122"/>
              </a:rPr>
              <a:t>S</a:t>
            </a:r>
            <a:r>
              <a:rPr lang="zh-CN" altLang="en-US" b="0" dirty="0">
                <a:solidFill>
                  <a:srgbClr val="FF0000"/>
                </a:solidFill>
                <a:latin typeface="仿宋" panose="02010609060101010101" pitchFamily="49" charset="-122"/>
                <a:ea typeface="仿宋" panose="02010609060101010101" pitchFamily="49" charset="-122"/>
              </a:rPr>
              <a:t>都是</a:t>
            </a:r>
            <a:r>
              <a:rPr lang="en-US" altLang="zh-CN" b="0" dirty="0">
                <a:solidFill>
                  <a:srgbClr val="3891A7"/>
                </a:solidFill>
                <a:latin typeface="仿宋" panose="02010609060101010101" pitchFamily="49" charset="-122"/>
                <a:ea typeface="仿宋" panose="02010609060101010101" pitchFamily="49" charset="-122"/>
              </a:rPr>
              <a:t>P</a:t>
            </a:r>
            <a:r>
              <a:rPr lang="zh-CN" altLang="en-US" b="0" dirty="0">
                <a:solidFill>
                  <a:srgbClr val="0D0D0D"/>
                </a:solidFill>
                <a:latin typeface="仿宋" panose="02010609060101010101" pitchFamily="49" charset="-122"/>
                <a:ea typeface="仿宋" panose="02010609060101010101" pitchFamily="49" charset="-122"/>
              </a:rPr>
              <a:t>。</a:t>
            </a: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endParaRPr lang="zh-CN" altLang="en-US"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endParaRPr lang="en-US" altLang="zh-CN" sz="3200" dirty="0">
              <a:solidFill>
                <a:srgbClr val="0D0D0D"/>
              </a:solidFill>
              <a:latin typeface="仿宋" panose="02010609060101010101" pitchFamily="49" charset="-122"/>
              <a:ea typeface="仿宋" panose="02010609060101010101" pitchFamily="49" charset="-122"/>
            </a:endParaRPr>
          </a:p>
        </p:txBody>
      </p:sp>
      <p:sp>
        <p:nvSpPr>
          <p:cNvPr id="29" name="Rectangle 2"/>
          <p:cNvSpPr txBox="1">
            <a:spLocks noChangeArrowheads="1"/>
          </p:cNvSpPr>
          <p:nvPr/>
        </p:nvSpPr>
        <p:spPr bwMode="gray">
          <a:xfrm>
            <a:off x="6609184" y="6381327"/>
            <a:ext cx="4800600" cy="496957"/>
          </a:xfrm>
          <a:prstGeom prst="rect">
            <a:avLst/>
          </a:prstGeom>
          <a:noFill/>
          <a:ln w="9525">
            <a:no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475A8D">
                    <a:lumMod val="50000"/>
                  </a:srgbClr>
                </a:solidFill>
                <a:effectLst>
                  <a:outerShdw blurRad="38100" dist="38100" dir="2700000" algn="tl">
                    <a:srgbClr val="000000">
                      <a:alpha val="43137"/>
                    </a:srgbClr>
                  </a:outerShdw>
                </a:effectLst>
                <a:uLnTx/>
                <a:uFillTx/>
                <a:latin typeface="方正姚体" pitchFamily="2" charset="-122"/>
                <a:ea typeface="方正姚体" pitchFamily="2" charset="-122"/>
                <a:cs typeface="+mn-cs"/>
              </a:rPr>
              <a:t> </a:t>
            </a:r>
          </a:p>
        </p:txBody>
      </p:sp>
      <p:sp>
        <p:nvSpPr>
          <p:cNvPr id="2" name="文本框 1"/>
          <p:cNvSpPr txBox="1"/>
          <p:nvPr/>
        </p:nvSpPr>
        <p:spPr>
          <a:xfrm>
            <a:off x="6195111" y="2199202"/>
            <a:ext cx="2088232" cy="1384995"/>
          </a:xfrm>
          <a:prstGeom prst="rect">
            <a:avLst/>
          </a:prstGeom>
          <a:noFill/>
        </p:spPr>
        <p:txBody>
          <a:bodyPr wrap="square" rtlCol="0">
            <a:spAutoFit/>
          </a:bodyPr>
          <a:lstStyle/>
          <a:p>
            <a:r>
              <a:rPr lang="zh-CN" altLang="en-US" sz="2800" b="1" dirty="0">
                <a:solidFill>
                  <a:srgbClr val="FF0000"/>
                </a:solidFill>
              </a:rPr>
              <a:t>逻辑常项</a:t>
            </a:r>
            <a:endParaRPr lang="en-US" altLang="zh-CN" sz="2800" b="1" dirty="0">
              <a:solidFill>
                <a:srgbClr val="FF0000"/>
              </a:solidFill>
            </a:endParaRPr>
          </a:p>
          <a:p>
            <a:endParaRPr lang="en-US" altLang="zh-CN" sz="2800" b="1" dirty="0"/>
          </a:p>
          <a:p>
            <a:r>
              <a:rPr lang="zh-CN" altLang="en-US" sz="2800" b="1" dirty="0">
                <a:solidFill>
                  <a:srgbClr val="00B0F0"/>
                </a:solidFill>
              </a:rPr>
              <a:t>逻辑变项</a:t>
            </a:r>
          </a:p>
        </p:txBody>
      </p:sp>
      <p:sp>
        <p:nvSpPr>
          <p:cNvPr id="3" name="右大括号 2">
            <a:extLst>
              <a:ext uri="{FF2B5EF4-FFF2-40B4-BE49-F238E27FC236}">
                <a16:creationId xmlns:a16="http://schemas.microsoft.com/office/drawing/2014/main" id="{0B23F851-6B56-4370-AB89-8A0D4E557B58}"/>
              </a:ext>
            </a:extLst>
          </p:cNvPr>
          <p:cNvSpPr/>
          <p:nvPr/>
        </p:nvSpPr>
        <p:spPr>
          <a:xfrm>
            <a:off x="7977336" y="2434499"/>
            <a:ext cx="155448" cy="914400"/>
          </a:xfrm>
          <a:prstGeom prst="rightBrac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9358B0B8-C5D5-4501-9FB0-55B08F02A89C}"/>
              </a:ext>
            </a:extLst>
          </p:cNvPr>
          <p:cNvSpPr txBox="1"/>
          <p:nvPr/>
        </p:nvSpPr>
        <p:spPr>
          <a:xfrm>
            <a:off x="8276659" y="2602196"/>
            <a:ext cx="1788909" cy="523220"/>
          </a:xfrm>
          <a:prstGeom prst="rect">
            <a:avLst/>
          </a:prstGeom>
          <a:noFill/>
        </p:spPr>
        <p:txBody>
          <a:bodyPr wrap="square" rtlCol="0">
            <a:spAutoFit/>
          </a:bodyPr>
          <a:lstStyle/>
          <a:p>
            <a:r>
              <a:rPr lang="zh-CN" altLang="en-US" sz="2800" b="1" dirty="0"/>
              <a:t>逻辑形式</a:t>
            </a:r>
          </a:p>
        </p:txBody>
      </p:sp>
      <p:sp>
        <p:nvSpPr>
          <p:cNvPr id="6" name="流程图: 可选过程 5">
            <a:extLst>
              <a:ext uri="{FF2B5EF4-FFF2-40B4-BE49-F238E27FC236}">
                <a16:creationId xmlns:a16="http://schemas.microsoft.com/office/drawing/2014/main" id="{0CBFDB87-0E9E-49BC-856A-902FF538B2C1}"/>
              </a:ext>
            </a:extLst>
          </p:cNvPr>
          <p:cNvSpPr/>
          <p:nvPr/>
        </p:nvSpPr>
        <p:spPr>
          <a:xfrm>
            <a:off x="123658" y="4628427"/>
            <a:ext cx="9658684" cy="1976383"/>
          </a:xfrm>
          <a:prstGeom prst="flowChartAlternate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defRPr/>
            </a:pPr>
            <a:r>
              <a:rPr lang="zh-CN" altLang="en-US" sz="2800" b="1" dirty="0">
                <a:solidFill>
                  <a:srgbClr val="0D0D0D"/>
                </a:solidFill>
                <a:latin typeface="仿宋" panose="02010609060101010101" pitchFamily="49" charset="-122"/>
                <a:ea typeface="仿宋" panose="02010609060101010101" pitchFamily="49" charset="-122"/>
              </a:rPr>
              <a:t>人们在思考问题时，是以一种形式结构思考不同内容的。这“不同的内容”属于其它学科的研究范畴，逻辑学只研究思维的形式结构。</a:t>
            </a:r>
            <a:endParaRPr lang="en-US" altLang="zh-CN" sz="2800" b="1" dirty="0">
              <a:solidFill>
                <a:srgbClr val="0D0D0D"/>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00510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1" end="1"/>
                                            </p:txEl>
                                          </p:spTgt>
                                        </p:tgtEl>
                                        <p:attrNameLst>
                                          <p:attrName>style.visibility</p:attrName>
                                        </p:attrNameLst>
                                      </p:cBhvr>
                                      <p:to>
                                        <p:strVal val="visible"/>
                                      </p:to>
                                    </p:set>
                                    <p:animEffect transition="in" filter="fade">
                                      <p:cBhvr>
                                        <p:cTn id="10" dur="500"/>
                                        <p:tgtEl>
                                          <p:spTgt spid="2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 calcmode="lin" valueType="num">
                                      <p:cBhvr additive="base">
                                        <p:cTn id="15"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
                                            <p:txEl>
                                              <p:pRg st="3" end="3"/>
                                            </p:txEl>
                                          </p:spTgt>
                                        </p:tgtEl>
                                        <p:attrNameLst>
                                          <p:attrName>style.visibility</p:attrName>
                                        </p:attrNameLst>
                                      </p:cBhvr>
                                      <p:to>
                                        <p:strVal val="visible"/>
                                      </p:to>
                                    </p:set>
                                    <p:anim calcmode="lin" valueType="num">
                                      <p:cBhvr additive="base">
                                        <p:cTn id="21" dur="500" fill="hold"/>
                                        <p:tgtEl>
                                          <p:spTgt spid="2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
                                            <p:txEl>
                                              <p:pRg st="4" end="4"/>
                                            </p:txEl>
                                          </p:spTgt>
                                        </p:tgtEl>
                                        <p:attrNameLst>
                                          <p:attrName>style.visibility</p:attrName>
                                        </p:attrNameLst>
                                      </p:cBhvr>
                                      <p:to>
                                        <p:strVal val="visible"/>
                                      </p:to>
                                    </p:set>
                                    <p:anim calcmode="lin" valueType="num">
                                      <p:cBhvr additive="base">
                                        <p:cTn id="27"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5">
                                            <p:txEl>
                                              <p:pRg st="5" end="5"/>
                                            </p:txEl>
                                          </p:spTgt>
                                        </p:tgtEl>
                                        <p:attrNameLst>
                                          <p:attrName>style.visibility</p:attrName>
                                        </p:attrNameLst>
                                      </p:cBhvr>
                                      <p:to>
                                        <p:strVal val="visible"/>
                                      </p:to>
                                    </p:set>
                                    <p:anim calcmode="lin" valueType="num">
                                      <p:cBhvr additive="base">
                                        <p:cTn id="33" dur="500" fill="hold"/>
                                        <p:tgtEl>
                                          <p:spTgt spid="2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2" end="2"/>
                                            </p:txEl>
                                          </p:spTgt>
                                        </p:tgtEl>
                                        <p:attrNameLst>
                                          <p:attrName>style.visibility</p:attrName>
                                        </p:attrNameLst>
                                      </p:cBhvr>
                                      <p:to>
                                        <p:strVal val="visible"/>
                                      </p:to>
                                    </p:set>
                                    <p:animEffect transition="in" filter="fade">
                                      <p:cBhvr>
                                        <p:cTn id="44" dur="500"/>
                                        <p:tgtEl>
                                          <p:spTgt spid="2">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1000"/>
                                        <p:tgtEl>
                                          <p:spTgt spid="6"/>
                                        </p:tgtEl>
                                      </p:cBhvr>
                                    </p:animEffect>
                                    <p:anim calcmode="lin" valueType="num">
                                      <p:cBhvr>
                                        <p:cTn id="58" dur="1000" fill="hold"/>
                                        <p:tgtEl>
                                          <p:spTgt spid="6"/>
                                        </p:tgtEl>
                                        <p:attrNameLst>
                                          <p:attrName>ppt_x</p:attrName>
                                        </p:attrNameLst>
                                      </p:cBhvr>
                                      <p:tavLst>
                                        <p:tav tm="0">
                                          <p:val>
                                            <p:strVal val="#ppt_x"/>
                                          </p:val>
                                        </p:tav>
                                        <p:tav tm="100000">
                                          <p:val>
                                            <p:strVal val="#ppt_x"/>
                                          </p:val>
                                        </p:tav>
                                      </p:tavLst>
                                    </p:anim>
                                    <p:anim calcmode="lin" valueType="num">
                                      <p:cBhvr>
                                        <p:cTn id="5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68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3"/>
          <p:cNvSpPr txBox="1">
            <a:spLocks noChangeArrowheads="1"/>
          </p:cNvSpPr>
          <p:nvPr/>
        </p:nvSpPr>
        <p:spPr bwMode="auto">
          <a:xfrm>
            <a:off x="2041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6386" name="Text Box 65"/>
          <p:cNvSpPr txBox="1">
            <a:spLocks noChangeArrowheads="1"/>
          </p:cNvSpPr>
          <p:nvPr/>
        </p:nvSpPr>
        <p:spPr bwMode="gray">
          <a:xfrm flipV="1">
            <a:off x="885534" y="1340769"/>
            <a:ext cx="45719" cy="7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 name="Rectangle 2"/>
          <p:cNvSpPr txBox="1">
            <a:spLocks noChangeArrowheads="1"/>
          </p:cNvSpPr>
          <p:nvPr/>
        </p:nvSpPr>
        <p:spPr bwMode="gray">
          <a:xfrm>
            <a:off x="415464" y="2179609"/>
            <a:ext cx="9492988"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       </a:t>
            </a:r>
            <a:endPar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        </a:t>
            </a: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endPar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endPar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endPar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   </a:t>
            </a:r>
            <a:r>
              <a:rPr kumimoji="0" lang="zh-CN" altLang="en-US"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        </a:t>
            </a:r>
            <a:endPar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        </a:t>
            </a: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endPar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endPar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endPar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        </a:t>
            </a:r>
            <a:endPar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        </a:t>
            </a:r>
            <a:r>
              <a:rPr kumimoji="0" lang="zh-CN" altLang="en-US" sz="2800" b="1" i="0" u="none" strike="noStrike" kern="120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狭义</a:t>
            </a:r>
            <a:r>
              <a:rPr kumimoji="0" lang="zh-CN" altLang="en-US"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：研究（演绎）推理有效性的科学。</a:t>
            </a:r>
            <a:endPar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endParaRPr kumimoji="0" lang="en-US" altLang="zh-CN" sz="2800" b="1"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mn-cs"/>
            </a:endParaRPr>
          </a:p>
        </p:txBody>
      </p:sp>
      <p:sp>
        <p:nvSpPr>
          <p:cNvPr id="27" name="Rectangle 2"/>
          <p:cNvSpPr txBox="1">
            <a:spLocks noChangeArrowheads="1"/>
          </p:cNvSpPr>
          <p:nvPr/>
        </p:nvSpPr>
        <p:spPr bwMode="gray">
          <a:xfrm>
            <a:off x="0" y="607219"/>
            <a:ext cx="4800600" cy="596900"/>
          </a:xfrm>
          <a:prstGeom prst="rect">
            <a:avLst/>
          </a:prstGeom>
          <a:noFill/>
          <a:ln w="9525">
            <a:noFill/>
            <a:miter lim="800000"/>
            <a:headEnd/>
            <a:tailEnd/>
          </a:ln>
          <a:effec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3600" b="1" i="0" u="none" strike="noStrike" kern="1200" cap="none" spc="0" normalizeH="0" baseline="0" noProof="0" dirty="0">
                <a:ln>
                  <a:noFill/>
                </a:ln>
                <a:solidFill>
                  <a:srgbClr val="684309"/>
                </a:solidFill>
                <a:effectLst/>
                <a:uLnTx/>
                <a:uFillTx/>
                <a:latin typeface="仿宋" panose="02010609060101010101" pitchFamily="49" charset="-122"/>
                <a:ea typeface="仿宋" panose="02010609060101010101" pitchFamily="49" charset="-122"/>
                <a:cs typeface="+mn-cs"/>
              </a:rPr>
              <a:t> 1 </a:t>
            </a:r>
            <a:r>
              <a:rPr kumimoji="0" lang="zh-CN" altLang="en-US" sz="3600" b="1" i="0" u="none" strike="noStrike" kern="1200" cap="none" spc="0" normalizeH="0" baseline="0" noProof="0" dirty="0">
                <a:ln>
                  <a:noFill/>
                </a:ln>
                <a:solidFill>
                  <a:srgbClr val="684309"/>
                </a:solidFill>
                <a:effectLst/>
                <a:uLnTx/>
                <a:uFillTx/>
                <a:latin typeface="仿宋" panose="02010609060101010101" pitchFamily="49" charset="-122"/>
                <a:ea typeface="仿宋" panose="02010609060101010101" pitchFamily="49" charset="-122"/>
                <a:cs typeface="+mn-cs"/>
              </a:rPr>
              <a:t>逻辑学的含义</a:t>
            </a:r>
            <a:endParaRPr kumimoji="0" lang="en-US" altLang="zh-CN" sz="3600" b="1" i="0" u="none" strike="noStrike" kern="1200" cap="none" spc="0" normalizeH="0" baseline="0" noProof="0" dirty="0">
              <a:ln>
                <a:noFill/>
              </a:ln>
              <a:solidFill>
                <a:srgbClr val="684309"/>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3600" b="1" i="0" u="none" strike="noStrike" kern="1200" cap="none" spc="0" normalizeH="0" baseline="0" noProof="0" dirty="0">
              <a:ln>
                <a:noFill/>
              </a:ln>
              <a:solidFill>
                <a:srgbClr val="684309"/>
              </a:solidFill>
              <a:effectLst/>
              <a:uLnTx/>
              <a:uFillTx/>
              <a:latin typeface="仿宋" panose="02010609060101010101" pitchFamily="49" charset="-122"/>
              <a:ea typeface="仿宋" panose="02010609060101010101" pitchFamily="49" charset="-122"/>
              <a:cs typeface="+mn-cs"/>
            </a:endParaRPr>
          </a:p>
        </p:txBody>
      </p:sp>
      <p:sp>
        <p:nvSpPr>
          <p:cNvPr id="29" name="Rectangle 2"/>
          <p:cNvSpPr txBox="1">
            <a:spLocks noChangeArrowheads="1"/>
          </p:cNvSpPr>
          <p:nvPr/>
        </p:nvSpPr>
        <p:spPr bwMode="gray">
          <a:xfrm>
            <a:off x="6681788" y="6143625"/>
            <a:ext cx="4800600" cy="598488"/>
          </a:xfrm>
          <a:prstGeom prst="rect">
            <a:avLst/>
          </a:prstGeom>
          <a:noFill/>
          <a:ln w="9525">
            <a:no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475A8D">
                    <a:lumMod val="50000"/>
                  </a:srgbClr>
                </a:solidFill>
                <a:effectLst>
                  <a:outerShdw blurRad="38100" dist="38100" dir="2700000" algn="tl">
                    <a:srgbClr val="000000">
                      <a:alpha val="43137"/>
                    </a:srgbClr>
                  </a:outerShdw>
                </a:effectLst>
                <a:uLnTx/>
                <a:uFillTx/>
                <a:latin typeface="方正姚体" pitchFamily="2" charset="-122"/>
                <a:ea typeface="方正姚体" pitchFamily="2" charset="-122"/>
                <a:cs typeface="+mn-cs"/>
              </a:rPr>
              <a:t> </a:t>
            </a:r>
          </a:p>
        </p:txBody>
      </p:sp>
      <p:sp>
        <p:nvSpPr>
          <p:cNvPr id="2" name="左大括号 1">
            <a:extLst>
              <a:ext uri="{FF2B5EF4-FFF2-40B4-BE49-F238E27FC236}">
                <a16:creationId xmlns:a16="http://schemas.microsoft.com/office/drawing/2014/main" id="{C70E9764-03C8-47E6-ACB8-5F49F7388677}"/>
              </a:ext>
            </a:extLst>
          </p:cNvPr>
          <p:cNvSpPr/>
          <p:nvPr/>
        </p:nvSpPr>
        <p:spPr>
          <a:xfrm>
            <a:off x="1465011" y="3284983"/>
            <a:ext cx="306035" cy="2889787"/>
          </a:xfrm>
          <a:prstGeom prst="leftBrace">
            <a:avLst/>
          </a:prstGeom>
          <a:ln>
            <a:solidFill>
              <a:srgbClr val="0070C0"/>
            </a:solidFill>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endParaRPr>
          </a:p>
        </p:txBody>
      </p:sp>
      <p:sp>
        <p:nvSpPr>
          <p:cNvPr id="5" name="文本框 4">
            <a:extLst>
              <a:ext uri="{FF2B5EF4-FFF2-40B4-BE49-F238E27FC236}">
                <a16:creationId xmlns:a16="http://schemas.microsoft.com/office/drawing/2014/main" id="{55877F8E-B4E2-467C-A61F-3F5E623489B7}"/>
              </a:ext>
            </a:extLst>
          </p:cNvPr>
          <p:cNvSpPr txBox="1"/>
          <p:nvPr/>
        </p:nvSpPr>
        <p:spPr>
          <a:xfrm>
            <a:off x="3152800" y="4086108"/>
            <a:ext cx="45005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仿宋" panose="02010609060101010101" pitchFamily="49" charset="-122"/>
                <a:ea typeface="仿宋" panose="02010609060101010101" pitchFamily="49" charset="-122"/>
                <a:cs typeface="+mn-cs"/>
              </a:rPr>
              <a:t>推理、论证的形式</a:t>
            </a:r>
            <a:r>
              <a:rPr kumimoji="0" lang="zh-CN" altLang="en-US" sz="2800"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及其</a:t>
            </a:r>
            <a:r>
              <a:rPr kumimoji="0" lang="zh-CN" altLang="en-US" sz="2800" b="1" i="0" u="none" strike="noStrike" kern="1200" cap="none" spc="0" normalizeH="0" baseline="0" noProof="0" dirty="0">
                <a:ln>
                  <a:noFill/>
                </a:ln>
                <a:solidFill>
                  <a:srgbClr val="0070C0"/>
                </a:solidFill>
                <a:effectLst/>
                <a:uLnTx/>
                <a:uFillTx/>
                <a:latin typeface="仿宋" panose="02010609060101010101" pitchFamily="49" charset="-122"/>
                <a:ea typeface="仿宋" panose="02010609060101010101" pitchFamily="49" charset="-122"/>
                <a:cs typeface="+mn-cs"/>
              </a:rPr>
              <a:t>规律</a:t>
            </a:r>
          </a:p>
        </p:txBody>
      </p:sp>
      <p:sp>
        <p:nvSpPr>
          <p:cNvPr id="6" name="文本框 5">
            <a:extLst>
              <a:ext uri="{FF2B5EF4-FFF2-40B4-BE49-F238E27FC236}">
                <a16:creationId xmlns:a16="http://schemas.microsoft.com/office/drawing/2014/main" id="{90B220A1-97B7-4E58-9B22-B2E4E957ED94}"/>
              </a:ext>
            </a:extLst>
          </p:cNvPr>
          <p:cNvSpPr txBox="1"/>
          <p:nvPr/>
        </p:nvSpPr>
        <p:spPr>
          <a:xfrm>
            <a:off x="129450" y="4446057"/>
            <a:ext cx="15121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逻辑学</a:t>
            </a:r>
          </a:p>
        </p:txBody>
      </p:sp>
      <p:sp>
        <p:nvSpPr>
          <p:cNvPr id="7" name="文本框 6">
            <a:extLst>
              <a:ext uri="{FF2B5EF4-FFF2-40B4-BE49-F238E27FC236}">
                <a16:creationId xmlns:a16="http://schemas.microsoft.com/office/drawing/2014/main" id="{2D109E8C-A95A-4DED-BAEC-E5333DBF6C93}"/>
              </a:ext>
            </a:extLst>
          </p:cNvPr>
          <p:cNvSpPr txBox="1"/>
          <p:nvPr/>
        </p:nvSpPr>
        <p:spPr>
          <a:xfrm>
            <a:off x="1886362" y="2890548"/>
            <a:ext cx="6883062" cy="738664"/>
          </a:xfrm>
          <a:prstGeom prst="rect">
            <a:avLst/>
          </a:prstGeom>
          <a:noFill/>
        </p:spPr>
        <p:txBody>
          <a:bodyPr wrap="square" rtlCol="0">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广义</a:t>
            </a:r>
            <a:r>
              <a:rPr kumimoji="0" lang="zh-CN" altLang="en-US"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：研究 </a:t>
            </a:r>
            <a:r>
              <a:rPr kumimoji="0" lang="zh-CN" altLang="en-US" sz="2800" b="1" i="0" u="none" strike="noStrike" kern="1200" cap="none" spc="0" normalizeH="0" baseline="0" noProof="0" dirty="0">
                <a:ln>
                  <a:noFill/>
                </a:ln>
                <a:solidFill>
                  <a:srgbClr val="0070C0"/>
                </a:solidFill>
                <a:effectLst/>
                <a:uLnTx/>
                <a:uFillTx/>
                <a:latin typeface="仿宋" panose="02010609060101010101" pitchFamily="49" charset="-122"/>
                <a:ea typeface="仿宋" panose="02010609060101010101" pitchFamily="49" charset="-122"/>
                <a:cs typeface="+mn-cs"/>
              </a:rPr>
              <a:t>思维的形式</a:t>
            </a:r>
            <a:r>
              <a:rPr kumimoji="0" lang="zh-CN" altLang="en-US"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及其</a:t>
            </a:r>
            <a:r>
              <a:rPr kumimoji="0" lang="zh-CN" altLang="en-US" sz="2800" b="1" i="0" u="none" strike="noStrike" kern="1200" cap="none" spc="0" normalizeH="0" baseline="0" noProof="0" dirty="0">
                <a:ln>
                  <a:noFill/>
                </a:ln>
                <a:solidFill>
                  <a:srgbClr val="0070C0"/>
                </a:solidFill>
                <a:effectLst/>
                <a:uLnTx/>
                <a:uFillTx/>
                <a:latin typeface="仿宋" panose="02010609060101010101" pitchFamily="49" charset="-122"/>
                <a:ea typeface="仿宋" panose="02010609060101010101" pitchFamily="49" charset="-122"/>
                <a:cs typeface="+mn-cs"/>
              </a:rPr>
              <a:t>规律</a:t>
            </a:r>
            <a:r>
              <a:rPr kumimoji="0" lang="zh-CN" altLang="en-US"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的科学。</a:t>
            </a:r>
            <a:endParaRPr kumimoji="0" lang="en-US" altLang="zh-CN"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endParaRPr>
          </a:p>
        </p:txBody>
      </p:sp>
      <p:sp>
        <p:nvSpPr>
          <p:cNvPr id="13" name="箭头: 下 12">
            <a:extLst>
              <a:ext uri="{FF2B5EF4-FFF2-40B4-BE49-F238E27FC236}">
                <a16:creationId xmlns:a16="http://schemas.microsoft.com/office/drawing/2014/main" id="{53BA962C-E286-447A-9AFB-7D6A174FCF6A}"/>
              </a:ext>
            </a:extLst>
          </p:cNvPr>
          <p:cNvSpPr/>
          <p:nvPr/>
        </p:nvSpPr>
        <p:spPr>
          <a:xfrm>
            <a:off x="5223030" y="4741173"/>
            <a:ext cx="306034" cy="52322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a:ea typeface="华文仿宋" panose="02010600040101010101" pitchFamily="2" charset="-122"/>
              <a:cs typeface="+mn-cs"/>
            </a:endParaRPr>
          </a:p>
        </p:txBody>
      </p:sp>
      <p:sp>
        <p:nvSpPr>
          <p:cNvPr id="9" name="文本框 8">
            <a:extLst>
              <a:ext uri="{FF2B5EF4-FFF2-40B4-BE49-F238E27FC236}">
                <a16:creationId xmlns:a16="http://schemas.microsoft.com/office/drawing/2014/main" id="{3C2C925D-9752-4BF0-80C2-9DD5FF4E1F88}"/>
              </a:ext>
            </a:extLst>
          </p:cNvPr>
          <p:cNvSpPr txBox="1"/>
          <p:nvPr/>
        </p:nvSpPr>
        <p:spPr>
          <a:xfrm>
            <a:off x="2836936" y="5244819"/>
            <a:ext cx="54922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研究</a:t>
            </a:r>
            <a:r>
              <a:rPr kumimoji="0" lang="zh-CN" altLang="en-US" sz="2800" b="1" i="0" u="none" strike="noStrike" kern="1200" cap="none" spc="0" normalizeH="0" baseline="0" noProof="0" dirty="0">
                <a:ln>
                  <a:noFill/>
                </a:ln>
                <a:solidFill>
                  <a:srgbClr val="0070C0"/>
                </a:solidFill>
                <a:effectLst/>
                <a:uLnTx/>
                <a:uFillTx/>
                <a:latin typeface="仿宋" panose="02010609060101010101" pitchFamily="49" charset="-122"/>
                <a:ea typeface="仿宋" panose="02010609060101010101" pitchFamily="49" charset="-122"/>
                <a:cs typeface="+mn-cs"/>
              </a:rPr>
              <a:t>推理、论证</a:t>
            </a:r>
            <a:r>
              <a:rPr kumimoji="0" lang="zh-CN" altLang="en-US" sz="2800"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及其</a:t>
            </a:r>
            <a:r>
              <a:rPr kumimoji="0" lang="zh-CN" altLang="en-US" sz="2800" b="1" i="0" u="none" strike="noStrike" kern="1200" cap="none" spc="0" normalizeH="0" baseline="0" noProof="0" dirty="0">
                <a:ln>
                  <a:noFill/>
                </a:ln>
                <a:solidFill>
                  <a:srgbClr val="0070C0"/>
                </a:solidFill>
                <a:effectLst/>
                <a:uLnTx/>
                <a:uFillTx/>
                <a:latin typeface="仿宋" panose="02010609060101010101" pitchFamily="49" charset="-122"/>
                <a:ea typeface="仿宋" panose="02010609060101010101" pitchFamily="49" charset="-122"/>
                <a:cs typeface="+mn-cs"/>
              </a:rPr>
              <a:t>规律</a:t>
            </a:r>
            <a:r>
              <a:rPr kumimoji="0" lang="zh-CN" altLang="en-US" sz="2800" b="1" i="0" u="none" strike="noStrike" kern="1200" cap="none" spc="0" normalizeH="0" baseline="0" noProof="0" dirty="0">
                <a:ln>
                  <a:noFill/>
                </a:ln>
                <a:solidFill>
                  <a:srgbClr val="0D0D0D"/>
                </a:solidFill>
                <a:effectLst/>
                <a:uLnTx/>
                <a:uFillTx/>
                <a:latin typeface="仿宋" panose="02010609060101010101" pitchFamily="49" charset="-122"/>
                <a:ea typeface="仿宋" panose="02010609060101010101" pitchFamily="49" charset="-122"/>
                <a:cs typeface="+mn-cs"/>
              </a:rPr>
              <a:t>的科学</a:t>
            </a:r>
          </a:p>
        </p:txBody>
      </p:sp>
      <p:sp>
        <p:nvSpPr>
          <p:cNvPr id="16" name="箭头: 下 15">
            <a:extLst>
              <a:ext uri="{FF2B5EF4-FFF2-40B4-BE49-F238E27FC236}">
                <a16:creationId xmlns:a16="http://schemas.microsoft.com/office/drawing/2014/main" id="{1932E058-7187-477F-AB4F-43C8268A4666}"/>
              </a:ext>
            </a:extLst>
          </p:cNvPr>
          <p:cNvSpPr/>
          <p:nvPr/>
        </p:nvSpPr>
        <p:spPr>
          <a:xfrm>
            <a:off x="5223030" y="3613139"/>
            <a:ext cx="306034" cy="52322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a:ea typeface="华文仿宋" panose="02010600040101010101" pitchFamily="2" charset="-122"/>
              <a:cs typeface="+mn-cs"/>
            </a:endParaRPr>
          </a:p>
        </p:txBody>
      </p:sp>
      <p:sp>
        <p:nvSpPr>
          <p:cNvPr id="10" name="标注: 上箭头 9">
            <a:extLst>
              <a:ext uri="{FF2B5EF4-FFF2-40B4-BE49-F238E27FC236}">
                <a16:creationId xmlns:a16="http://schemas.microsoft.com/office/drawing/2014/main" id="{724FF4A6-786D-46B8-842B-FF83799A4E36}"/>
              </a:ext>
            </a:extLst>
          </p:cNvPr>
          <p:cNvSpPr/>
          <p:nvPr/>
        </p:nvSpPr>
        <p:spPr>
          <a:xfrm>
            <a:off x="3889194" y="2690421"/>
            <a:ext cx="1822812" cy="883458"/>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a:ea typeface="华文仿宋" panose="02010600040101010101" pitchFamily="2" charset="-122"/>
              <a:cs typeface="+mn-cs"/>
            </a:endParaRPr>
          </a:p>
        </p:txBody>
      </p:sp>
      <p:sp>
        <p:nvSpPr>
          <p:cNvPr id="12" name="文本框 11">
            <a:extLst>
              <a:ext uri="{FF2B5EF4-FFF2-40B4-BE49-F238E27FC236}">
                <a16:creationId xmlns:a16="http://schemas.microsoft.com/office/drawing/2014/main" id="{898228C3-E526-4682-AAA1-F87981303348}"/>
              </a:ext>
            </a:extLst>
          </p:cNvPr>
          <p:cNvSpPr txBox="1"/>
          <p:nvPr/>
        </p:nvSpPr>
        <p:spPr>
          <a:xfrm>
            <a:off x="1310961" y="2010746"/>
            <a:ext cx="77471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F271C"/>
                </a:solidFill>
                <a:effectLst/>
                <a:uLnTx/>
                <a:uFillTx/>
                <a:latin typeface="Verdana" panose="020B0604030504040204" pitchFamily="34" charset="0"/>
                <a:ea typeface="华文仿宋" panose="02010600040101010101" pitchFamily="2" charset="-122"/>
                <a:cs typeface="+mn-cs"/>
              </a:rPr>
              <a:t>思维在抽象掉具体内容之后所具有的共同结构。</a:t>
            </a:r>
          </a:p>
        </p:txBody>
      </p:sp>
    </p:spTree>
    <p:extLst>
      <p:ext uri="{BB962C8B-B14F-4D97-AF65-F5344CB8AC3E}">
        <p14:creationId xmlns:p14="http://schemas.microsoft.com/office/powerpoint/2010/main" val="746065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xEl>
                                              <p:pRg st="10" end="10"/>
                                            </p:txEl>
                                          </p:spTgt>
                                        </p:tgtEl>
                                        <p:attrNameLst>
                                          <p:attrName>style.visibility</p:attrName>
                                        </p:attrNameLst>
                                      </p:cBhvr>
                                      <p:to>
                                        <p:strVal val="visible"/>
                                      </p:to>
                                    </p:set>
                                    <p:animEffect transition="in" filter="fade">
                                      <p:cBhvr>
                                        <p:cTn id="41" dur="500"/>
                                        <p:tgtEl>
                                          <p:spTgt spid="25">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xEl>
                                              <p:pRg st="11" end="11"/>
                                            </p:txEl>
                                          </p:spTgt>
                                        </p:tgtEl>
                                        <p:attrNameLst>
                                          <p:attrName>style.visibility</p:attrName>
                                        </p:attrNameLst>
                                      </p:cBhvr>
                                      <p:to>
                                        <p:strVal val="visible"/>
                                      </p:to>
                                    </p:set>
                                    <p:animEffect transition="in" filter="fade">
                                      <p:cBhvr>
                                        <p:cTn id="46" dur="500"/>
                                        <p:tgtEl>
                                          <p:spTgt spid="2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13" grpId="0" animBg="1"/>
      <p:bldP spid="9"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3"/>
          <p:cNvSpPr txBox="1">
            <a:spLocks noChangeArrowheads="1"/>
          </p:cNvSpPr>
          <p:nvPr/>
        </p:nvSpPr>
        <p:spPr bwMode="auto">
          <a:xfrm>
            <a:off x="2041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6386" name="Text Box 65"/>
          <p:cNvSpPr txBox="1">
            <a:spLocks noChangeArrowheads="1"/>
          </p:cNvSpPr>
          <p:nvPr/>
        </p:nvSpPr>
        <p:spPr bwMode="gray">
          <a:xfrm flipV="1">
            <a:off x="885534" y="1340769"/>
            <a:ext cx="45719" cy="7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en-US" altLang="zh-CN" sz="2400" b="0" dirty="0">
              <a:solidFill>
                <a:schemeClr val="bg1"/>
              </a:solidFill>
              <a:latin typeface="Arial" panose="020B0604020202020204" pitchFamily="34" charset="0"/>
              <a:ea typeface="宋体" panose="02010600030101010101" pitchFamily="2" charset="-122"/>
            </a:endParaRPr>
          </a:p>
        </p:txBody>
      </p:sp>
      <p:sp>
        <p:nvSpPr>
          <p:cNvPr id="25" name="Rectangle 2"/>
          <p:cNvSpPr txBox="1">
            <a:spLocks noChangeArrowheads="1"/>
          </p:cNvSpPr>
          <p:nvPr/>
        </p:nvSpPr>
        <p:spPr bwMode="gray">
          <a:xfrm>
            <a:off x="86426" y="4077072"/>
            <a:ext cx="9492988"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b="0" dirty="0">
                <a:solidFill>
                  <a:srgbClr val="0D0D0D"/>
                </a:solidFill>
                <a:latin typeface="仿宋" panose="02010609060101010101" pitchFamily="49" charset="-122"/>
                <a:ea typeface="仿宋" panose="02010609060101010101" pitchFamily="49" charset="-122"/>
              </a:rPr>
              <a:t>·</a:t>
            </a:r>
            <a:r>
              <a:rPr lang="zh-CN" altLang="en-US" dirty="0">
                <a:solidFill>
                  <a:srgbClr val="0D0D0D"/>
                </a:solidFill>
                <a:latin typeface="仿宋" panose="02010609060101010101" pitchFamily="49" charset="-122"/>
                <a:ea typeface="仿宋" panose="02010609060101010101" pitchFamily="49" charset="-122"/>
              </a:rPr>
              <a:t>“逻辑”一词由英语‘</a:t>
            </a:r>
            <a:r>
              <a:rPr lang="en-US" altLang="zh-CN" dirty="0">
                <a:solidFill>
                  <a:srgbClr val="0D0D0D"/>
                </a:solidFill>
                <a:latin typeface="Times New Roman" panose="02020603050405020304" pitchFamily="18" charset="0"/>
                <a:ea typeface="仿宋" panose="02010609060101010101" pitchFamily="49" charset="-122"/>
                <a:cs typeface="Times New Roman" panose="02020603050405020304" pitchFamily="18" charset="0"/>
              </a:rPr>
              <a:t>Logic</a:t>
            </a:r>
            <a:r>
              <a:rPr lang="zh-CN" altLang="en-US" dirty="0">
                <a:solidFill>
                  <a:srgbClr val="0D0D0D"/>
                </a:solidFill>
                <a:latin typeface="仿宋" panose="02010609060101010101" pitchFamily="49" charset="-122"/>
                <a:ea typeface="仿宋" panose="02010609060101010101" pitchFamily="49" charset="-122"/>
              </a:rPr>
              <a:t>’音译而来，导源于古希腊语‘</a:t>
            </a:r>
            <a:r>
              <a:rPr lang="el-GR" altLang="zh-CN" dirty="0">
                <a:solidFill>
                  <a:srgbClr val="0D0D0D"/>
                </a:solidFill>
                <a:latin typeface="Times New Roman" panose="02020603050405020304" pitchFamily="18" charset="0"/>
                <a:ea typeface="仿宋" panose="02010609060101010101" pitchFamily="49" charset="-122"/>
                <a:cs typeface="Times New Roman" panose="02020603050405020304" pitchFamily="18" charset="0"/>
              </a:rPr>
              <a:t>λσγοξ</a:t>
            </a:r>
            <a:r>
              <a:rPr lang="zh-CN" altLang="en-US" dirty="0">
                <a:solidFill>
                  <a:srgbClr val="0D0D0D"/>
                </a:solidFill>
                <a:latin typeface="仿宋" panose="02010609060101010101" pitchFamily="49" charset="-122"/>
                <a:ea typeface="仿宋" panose="02010609060101010101" pitchFamily="49" charset="-122"/>
                <a:cs typeface="Times New Roman" panose="02020603050405020304" pitchFamily="18" charset="0"/>
              </a:rPr>
              <a:t>’（逻各斯），原意是思想、言辞、理性、规律性等。</a:t>
            </a:r>
            <a:r>
              <a:rPr lang="zh-CN" altLang="en-US" dirty="0">
                <a:solidFill>
                  <a:srgbClr val="0D0D0D"/>
                </a:solidFill>
                <a:latin typeface="仿宋" panose="02010609060101010101" pitchFamily="49" charset="-122"/>
                <a:ea typeface="仿宋" panose="02010609060101010101" pitchFamily="49" charset="-122"/>
              </a:rPr>
              <a:t>在现代汉语里，“逻辑”有四种常见的含义，要注意区别。</a:t>
            </a:r>
            <a:endParaRPr lang="en-US" altLang="zh-CN" dirty="0">
              <a:solidFill>
                <a:srgbClr val="0D0D0D"/>
              </a:solidFill>
              <a:latin typeface="仿宋" panose="02010609060101010101" pitchFamily="49" charset="-122"/>
              <a:ea typeface="仿宋" panose="02010609060101010101" pitchFamily="49" charset="-122"/>
            </a:endParaRPr>
          </a:p>
          <a:p>
            <a:pPr eaLnBrk="1" hangingPunct="1">
              <a:spcBef>
                <a:spcPct val="0"/>
              </a:spcBef>
              <a:buClrTx/>
              <a:buFontTx/>
              <a:buNone/>
            </a:pPr>
            <a:r>
              <a:rPr lang="zh-CN" altLang="en-US" dirty="0">
                <a:solidFill>
                  <a:srgbClr val="0D0D0D"/>
                </a:solidFill>
                <a:latin typeface="仿宋" panose="02010609060101010101" pitchFamily="49" charset="-122"/>
                <a:ea typeface="仿宋" panose="02010609060101010101" pitchFamily="49" charset="-122"/>
              </a:rPr>
              <a:t>例如：</a:t>
            </a:r>
            <a:r>
              <a:rPr lang="en-US" altLang="zh-CN" dirty="0">
                <a:solidFill>
                  <a:srgbClr val="0D0D0D"/>
                </a:solidFill>
                <a:latin typeface="仿宋" panose="02010609060101010101" pitchFamily="49" charset="-122"/>
                <a:ea typeface="仿宋" panose="02010609060101010101" pitchFamily="49" charset="-122"/>
              </a:rPr>
              <a:t>①</a:t>
            </a:r>
            <a:r>
              <a:rPr lang="zh-CN" altLang="en-US" dirty="0">
                <a:solidFill>
                  <a:srgbClr val="0D0D0D"/>
                </a:solidFill>
                <a:latin typeface="仿宋" panose="02010609060101010101" pitchFamily="49" charset="-122"/>
                <a:ea typeface="仿宋" panose="02010609060101010101" pitchFamily="49" charset="-122"/>
              </a:rPr>
              <a:t>破坏环境，必然遭到大自然的报复，这是自然界的     </a:t>
            </a:r>
            <a:endParaRPr lang="en-US" altLang="zh-CN" dirty="0">
              <a:solidFill>
                <a:srgbClr val="0D0D0D"/>
              </a:solidFill>
              <a:latin typeface="仿宋" panose="02010609060101010101" pitchFamily="49" charset="-122"/>
              <a:ea typeface="仿宋" panose="02010609060101010101" pitchFamily="49" charset="-122"/>
            </a:endParaRPr>
          </a:p>
          <a:p>
            <a:pPr eaLnBrk="1" hangingPunct="1">
              <a:spcBef>
                <a:spcPct val="0"/>
              </a:spcBef>
              <a:buClrTx/>
              <a:buFontTx/>
              <a:buNone/>
            </a:pPr>
            <a:r>
              <a:rPr lang="en-US" altLang="zh-CN" dirty="0">
                <a:solidFill>
                  <a:srgbClr val="0D0D0D"/>
                </a:solidFill>
                <a:latin typeface="仿宋" panose="02010609060101010101" pitchFamily="49" charset="-122"/>
                <a:ea typeface="仿宋" panose="02010609060101010101" pitchFamily="49" charset="-122"/>
              </a:rPr>
              <a:t>      </a:t>
            </a:r>
            <a:r>
              <a:rPr lang="zh-CN" altLang="en-US" dirty="0">
                <a:solidFill>
                  <a:srgbClr val="FF0000"/>
                </a:solidFill>
                <a:latin typeface="仿宋" panose="02010609060101010101" pitchFamily="49" charset="-122"/>
                <a:ea typeface="仿宋" panose="02010609060101010101" pitchFamily="49" charset="-122"/>
              </a:rPr>
              <a:t>逻辑</a:t>
            </a:r>
            <a:r>
              <a:rPr lang="zh-CN" altLang="en-US" dirty="0">
                <a:solidFill>
                  <a:srgbClr val="0D0D0D"/>
                </a:solidFill>
                <a:latin typeface="仿宋" panose="02010609060101010101" pitchFamily="49" charset="-122"/>
                <a:ea typeface="仿宋" panose="02010609060101010101" pitchFamily="49" charset="-122"/>
              </a:rPr>
              <a:t>。（客观事物发展变化的规律性）</a:t>
            </a:r>
            <a:endParaRPr lang="en-US" altLang="zh-CN" dirty="0">
              <a:solidFill>
                <a:srgbClr val="0D0D0D"/>
              </a:solidFill>
              <a:latin typeface="仿宋" panose="02010609060101010101" pitchFamily="49" charset="-122"/>
              <a:ea typeface="仿宋" panose="02010609060101010101" pitchFamily="49" charset="-122"/>
            </a:endParaRPr>
          </a:p>
          <a:p>
            <a:pPr eaLnBrk="1" hangingPunct="1">
              <a:spcBef>
                <a:spcPct val="0"/>
              </a:spcBef>
              <a:buClrTx/>
              <a:buFontTx/>
              <a:buNone/>
            </a:pPr>
            <a:r>
              <a:rPr lang="en-US" altLang="zh-CN" dirty="0">
                <a:solidFill>
                  <a:srgbClr val="0D0D0D"/>
                </a:solidFill>
                <a:latin typeface="仿宋" panose="02010609060101010101" pitchFamily="49" charset="-122"/>
                <a:ea typeface="仿宋" panose="02010609060101010101" pitchFamily="49" charset="-122"/>
              </a:rPr>
              <a:t>      </a:t>
            </a:r>
            <a:r>
              <a:rPr lang="zh-CN" altLang="en-US" dirty="0">
                <a:solidFill>
                  <a:srgbClr val="0D0D0D"/>
                </a:solidFill>
                <a:latin typeface="仿宋" panose="02010609060101010101" pitchFamily="49" charset="-122"/>
                <a:ea typeface="仿宋" panose="02010609060101010101" pitchFamily="49" charset="-122"/>
              </a:rPr>
              <a:t>②霸权主义奉行的是强盗</a:t>
            </a:r>
            <a:r>
              <a:rPr lang="zh-CN" altLang="en-US" dirty="0">
                <a:solidFill>
                  <a:srgbClr val="FF0000"/>
                </a:solidFill>
                <a:latin typeface="仿宋" panose="02010609060101010101" pitchFamily="49" charset="-122"/>
                <a:ea typeface="仿宋" panose="02010609060101010101" pitchFamily="49" charset="-122"/>
              </a:rPr>
              <a:t>逻辑</a:t>
            </a:r>
            <a:r>
              <a:rPr lang="zh-CN" altLang="en-US" dirty="0">
                <a:solidFill>
                  <a:srgbClr val="0D0D0D"/>
                </a:solidFill>
                <a:latin typeface="仿宋" panose="02010609060101010101" pitchFamily="49" charset="-122"/>
                <a:ea typeface="仿宋" panose="02010609060101010101" pitchFamily="49" charset="-122"/>
              </a:rPr>
              <a:t>。（某种特殊的理论、 </a:t>
            </a:r>
            <a:endParaRPr lang="en-US" altLang="zh-CN" dirty="0">
              <a:solidFill>
                <a:srgbClr val="0D0D0D"/>
              </a:solidFill>
              <a:latin typeface="仿宋" panose="02010609060101010101" pitchFamily="49" charset="-122"/>
              <a:ea typeface="仿宋" panose="02010609060101010101" pitchFamily="49" charset="-122"/>
            </a:endParaRPr>
          </a:p>
          <a:p>
            <a:pPr eaLnBrk="1" hangingPunct="1">
              <a:spcBef>
                <a:spcPct val="0"/>
              </a:spcBef>
              <a:buClrTx/>
              <a:buFontTx/>
              <a:buNone/>
            </a:pPr>
            <a:r>
              <a:rPr lang="en-US" altLang="zh-CN" dirty="0">
                <a:solidFill>
                  <a:srgbClr val="0D0D0D"/>
                </a:solidFill>
                <a:latin typeface="仿宋" panose="02010609060101010101" pitchFamily="49" charset="-122"/>
                <a:ea typeface="仿宋" panose="02010609060101010101" pitchFamily="49" charset="-122"/>
              </a:rPr>
              <a:t>      </a:t>
            </a:r>
            <a:r>
              <a:rPr lang="zh-CN" altLang="en-US" dirty="0">
                <a:solidFill>
                  <a:srgbClr val="0D0D0D"/>
                </a:solidFill>
                <a:latin typeface="仿宋" panose="02010609060101010101" pitchFamily="49" charset="-122"/>
                <a:ea typeface="仿宋" panose="02010609060101010101" pitchFamily="49" charset="-122"/>
              </a:rPr>
              <a:t>观点或看问题的方法）</a:t>
            </a:r>
            <a:endParaRPr lang="en-US" altLang="zh-CN" dirty="0">
              <a:solidFill>
                <a:srgbClr val="0D0D0D"/>
              </a:solidFill>
              <a:latin typeface="仿宋" panose="02010609060101010101" pitchFamily="49" charset="-122"/>
              <a:ea typeface="仿宋" panose="02010609060101010101" pitchFamily="49" charset="-122"/>
            </a:endParaRPr>
          </a:p>
          <a:p>
            <a:pPr eaLnBrk="1" hangingPunct="1">
              <a:spcBef>
                <a:spcPct val="0"/>
              </a:spcBef>
              <a:buClrTx/>
              <a:buFontTx/>
              <a:buNone/>
            </a:pPr>
            <a:r>
              <a:rPr lang="en-US" altLang="zh-CN" dirty="0">
                <a:solidFill>
                  <a:srgbClr val="0D0D0D"/>
                </a:solidFill>
                <a:latin typeface="仿宋" panose="02010609060101010101" pitchFamily="49" charset="-122"/>
                <a:ea typeface="仿宋" panose="02010609060101010101" pitchFamily="49" charset="-122"/>
              </a:rPr>
              <a:t>      </a:t>
            </a:r>
            <a:r>
              <a:rPr lang="zh-CN" altLang="en-US" dirty="0">
                <a:solidFill>
                  <a:srgbClr val="0070C0"/>
                </a:solidFill>
                <a:latin typeface="仿宋" panose="02010609060101010101" pitchFamily="49" charset="-122"/>
                <a:ea typeface="仿宋" panose="02010609060101010101" pitchFamily="49" charset="-122"/>
              </a:rPr>
              <a:t>③说话、写文章应当合乎</a:t>
            </a:r>
            <a:r>
              <a:rPr lang="zh-CN" altLang="en-US" dirty="0">
                <a:solidFill>
                  <a:srgbClr val="FF0000"/>
                </a:solidFill>
                <a:latin typeface="仿宋" panose="02010609060101010101" pitchFamily="49" charset="-122"/>
                <a:ea typeface="仿宋" panose="02010609060101010101" pitchFamily="49" charset="-122"/>
              </a:rPr>
              <a:t>逻辑</a:t>
            </a:r>
            <a:r>
              <a:rPr lang="zh-CN" altLang="en-US" dirty="0">
                <a:solidFill>
                  <a:srgbClr val="0070C0"/>
                </a:solidFill>
                <a:latin typeface="仿宋" panose="02010609060101010101" pitchFamily="49" charset="-122"/>
                <a:ea typeface="仿宋" panose="02010609060101010101" pitchFamily="49" charset="-122"/>
              </a:rPr>
              <a:t>。（思维的形式、规律）</a:t>
            </a:r>
            <a:endParaRPr lang="en-US" altLang="zh-CN" dirty="0">
              <a:solidFill>
                <a:srgbClr val="0070C0"/>
              </a:solidFill>
              <a:latin typeface="仿宋" panose="02010609060101010101" pitchFamily="49" charset="-122"/>
              <a:ea typeface="仿宋" panose="02010609060101010101" pitchFamily="49" charset="-122"/>
            </a:endParaRPr>
          </a:p>
          <a:p>
            <a:pPr eaLnBrk="1" hangingPunct="1">
              <a:spcBef>
                <a:spcPct val="0"/>
              </a:spcBef>
              <a:buClrTx/>
              <a:buFontTx/>
              <a:buNone/>
            </a:pPr>
            <a:r>
              <a:rPr lang="en-US" altLang="zh-CN" dirty="0">
                <a:solidFill>
                  <a:srgbClr val="0070C0"/>
                </a:solidFill>
                <a:latin typeface="仿宋" panose="02010609060101010101" pitchFamily="49" charset="-122"/>
                <a:ea typeface="仿宋" panose="02010609060101010101" pitchFamily="49" charset="-122"/>
              </a:rPr>
              <a:t>      </a:t>
            </a:r>
            <a:r>
              <a:rPr lang="zh-CN" altLang="en-US" dirty="0">
                <a:solidFill>
                  <a:srgbClr val="0070C0"/>
                </a:solidFill>
                <a:latin typeface="仿宋" panose="02010609060101010101" pitchFamily="49" charset="-122"/>
                <a:ea typeface="仿宋" panose="02010609060101010101" pitchFamily="49" charset="-122"/>
              </a:rPr>
              <a:t>④培养和提高思维能力必须学习、掌握</a:t>
            </a:r>
            <a:r>
              <a:rPr lang="zh-CN" altLang="en-US" dirty="0">
                <a:solidFill>
                  <a:srgbClr val="FF0000"/>
                </a:solidFill>
                <a:latin typeface="仿宋" panose="02010609060101010101" pitchFamily="49" charset="-122"/>
                <a:ea typeface="仿宋" panose="02010609060101010101" pitchFamily="49" charset="-122"/>
              </a:rPr>
              <a:t>逻辑</a:t>
            </a:r>
            <a:r>
              <a:rPr lang="zh-CN" altLang="en-US" dirty="0">
                <a:solidFill>
                  <a:srgbClr val="0070C0"/>
                </a:solidFill>
                <a:latin typeface="仿宋" panose="02010609060101010101" pitchFamily="49" charset="-122"/>
                <a:ea typeface="仿宋" panose="02010609060101010101" pitchFamily="49" charset="-122"/>
              </a:rPr>
              <a:t>。（逻辑 </a:t>
            </a:r>
            <a:endParaRPr lang="en-US" altLang="zh-CN" dirty="0">
              <a:solidFill>
                <a:srgbClr val="0070C0"/>
              </a:solidFill>
              <a:latin typeface="仿宋" panose="02010609060101010101" pitchFamily="49" charset="-122"/>
              <a:ea typeface="仿宋" panose="02010609060101010101" pitchFamily="49" charset="-122"/>
            </a:endParaRPr>
          </a:p>
          <a:p>
            <a:pPr eaLnBrk="1" hangingPunct="1">
              <a:spcBef>
                <a:spcPct val="0"/>
              </a:spcBef>
              <a:buClrTx/>
              <a:buFontTx/>
              <a:buNone/>
            </a:pPr>
            <a:r>
              <a:rPr lang="en-US" altLang="zh-CN" dirty="0">
                <a:solidFill>
                  <a:srgbClr val="0070C0"/>
                </a:solidFill>
                <a:latin typeface="仿宋" panose="02010609060101010101" pitchFamily="49" charset="-122"/>
                <a:ea typeface="仿宋" panose="02010609060101010101" pitchFamily="49" charset="-122"/>
              </a:rPr>
              <a:t>      </a:t>
            </a:r>
            <a:r>
              <a:rPr lang="zh-CN" altLang="en-US" dirty="0">
                <a:solidFill>
                  <a:srgbClr val="0070C0"/>
                </a:solidFill>
                <a:latin typeface="仿宋" panose="02010609060101010101" pitchFamily="49" charset="-122"/>
                <a:ea typeface="仿宋" panose="02010609060101010101" pitchFamily="49" charset="-122"/>
              </a:rPr>
              <a:t>学这门学科）</a:t>
            </a:r>
            <a:endParaRPr lang="en-US" altLang="zh-CN" dirty="0">
              <a:solidFill>
                <a:srgbClr val="0070C0"/>
              </a:solidFill>
              <a:latin typeface="仿宋" panose="02010609060101010101" pitchFamily="49" charset="-122"/>
              <a:ea typeface="仿宋" panose="02010609060101010101" pitchFamily="49" charset="-122"/>
            </a:endParaRPr>
          </a:p>
          <a:p>
            <a:pPr>
              <a:spcBef>
                <a:spcPct val="0"/>
              </a:spcBef>
              <a:buClrTx/>
              <a:buNone/>
            </a:pPr>
            <a:endParaRPr lang="en-US" altLang="zh-CN" dirty="0">
              <a:solidFill>
                <a:srgbClr val="0D0D0D"/>
              </a:solidFill>
              <a:latin typeface="仿宋" panose="02010609060101010101" pitchFamily="49" charset="-122"/>
              <a:ea typeface="仿宋" panose="02010609060101010101" pitchFamily="49" charset="-122"/>
            </a:endParaRPr>
          </a:p>
          <a:p>
            <a:pPr>
              <a:spcBef>
                <a:spcPct val="0"/>
              </a:spcBef>
              <a:buClrTx/>
              <a:buNone/>
            </a:pPr>
            <a:endParaRPr lang="en-US" altLang="zh-CN" dirty="0">
              <a:solidFill>
                <a:srgbClr val="0D0D0D"/>
              </a:solidFill>
              <a:latin typeface="仿宋" panose="02010609060101010101" pitchFamily="49" charset="-122"/>
              <a:ea typeface="仿宋" panose="02010609060101010101" pitchFamily="49" charset="-122"/>
            </a:endParaRPr>
          </a:p>
          <a:p>
            <a:pPr eaLnBrk="1" hangingPunct="1">
              <a:spcBef>
                <a:spcPct val="0"/>
              </a:spcBef>
              <a:buClrTx/>
              <a:buFontTx/>
              <a:buNone/>
            </a:pPr>
            <a:endParaRPr lang="en-US" altLang="zh-CN" b="0" dirty="0">
              <a:solidFill>
                <a:srgbClr val="0D0D0D"/>
              </a:solidFill>
              <a:latin typeface="方正姚体" panose="02010601030101010101" pitchFamily="2" charset="-122"/>
              <a:ea typeface="方正姚体" panose="02010601030101010101" pitchFamily="2" charset="-122"/>
            </a:endParaRPr>
          </a:p>
        </p:txBody>
      </p:sp>
      <p:sp>
        <p:nvSpPr>
          <p:cNvPr id="27" name="Rectangle 2"/>
          <p:cNvSpPr txBox="1">
            <a:spLocks noChangeArrowheads="1"/>
          </p:cNvSpPr>
          <p:nvPr/>
        </p:nvSpPr>
        <p:spPr bwMode="gray">
          <a:xfrm>
            <a:off x="86426" y="308769"/>
            <a:ext cx="4800600" cy="596900"/>
          </a:xfrm>
          <a:prstGeom prst="rect">
            <a:avLst/>
          </a:prstGeom>
          <a:noFill/>
          <a:ln w="9525">
            <a:noFill/>
            <a:miter lim="800000"/>
            <a:headEnd/>
            <a:tailEnd/>
          </a:ln>
          <a:effec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3600" dirty="0">
                <a:solidFill>
                  <a:srgbClr val="684309"/>
                </a:solidFill>
                <a:latin typeface="仿宋" panose="02010609060101010101" pitchFamily="49" charset="-122"/>
                <a:ea typeface="仿宋" panose="02010609060101010101" pitchFamily="49" charset="-122"/>
              </a:rPr>
              <a:t>1 </a:t>
            </a:r>
            <a:r>
              <a:rPr lang="zh-CN" altLang="en-US" sz="3600" dirty="0">
                <a:solidFill>
                  <a:srgbClr val="684309"/>
                </a:solidFill>
                <a:latin typeface="仿宋" panose="02010609060101010101" pitchFamily="49" charset="-122"/>
                <a:ea typeface="仿宋" panose="02010609060101010101" pitchFamily="49" charset="-122"/>
              </a:rPr>
              <a:t>逻辑学的含义</a:t>
            </a:r>
            <a:endParaRPr lang="en-US" altLang="zh-CN" sz="3600" dirty="0">
              <a:solidFill>
                <a:srgbClr val="684309"/>
              </a:solidFill>
              <a:latin typeface="仿宋" panose="02010609060101010101" pitchFamily="49" charset="-122"/>
              <a:ea typeface="仿宋" panose="02010609060101010101" pitchFamily="49" charset="-122"/>
            </a:endParaRPr>
          </a:p>
        </p:txBody>
      </p:sp>
      <p:sp>
        <p:nvSpPr>
          <p:cNvPr id="29" name="Rectangle 2"/>
          <p:cNvSpPr txBox="1">
            <a:spLocks noChangeArrowheads="1"/>
          </p:cNvSpPr>
          <p:nvPr/>
        </p:nvSpPr>
        <p:spPr bwMode="gray">
          <a:xfrm>
            <a:off x="7689304" y="6259512"/>
            <a:ext cx="4800600" cy="598488"/>
          </a:xfrm>
          <a:prstGeom prst="rect">
            <a:avLst/>
          </a:prstGeom>
          <a:noFill/>
          <a:ln w="9525">
            <a:noFill/>
            <a:miter lim="800000"/>
            <a:headEnd/>
            <a:tailEnd/>
          </a:ln>
          <a:effectLst/>
        </p:spPr>
        <p:txBody>
          <a:bodyPr anchor="ctr"/>
          <a:lstStyle/>
          <a:p>
            <a:pPr eaLnBrk="1" hangingPunct="1">
              <a:defRPr/>
            </a:pPr>
            <a:r>
              <a:rPr lang="en-US" altLang="zh-CN" sz="2800" kern="0" dirty="0">
                <a:solidFill>
                  <a:schemeClr val="accent6">
                    <a:lumMod val="50000"/>
                  </a:schemeClr>
                </a:solidFill>
                <a:effectLst>
                  <a:outerShdw blurRad="38100" dist="38100" dir="2700000" algn="tl">
                    <a:srgbClr val="000000">
                      <a:alpha val="43137"/>
                    </a:srgbClr>
                  </a:outerShdw>
                </a:effectLst>
                <a:latin typeface="方正姚体" pitchFamily="2" charset="-122"/>
                <a:ea typeface="方正姚体" pitchFamily="2" charset="-122"/>
                <a:cs typeface="+mj-cs"/>
              </a:rPr>
              <a:t>What Logic is </a:t>
            </a:r>
          </a:p>
        </p:txBody>
      </p:sp>
    </p:spTree>
    <p:extLst>
      <p:ext uri="{BB962C8B-B14F-4D97-AF65-F5344CB8AC3E}">
        <p14:creationId xmlns:p14="http://schemas.microsoft.com/office/powerpoint/2010/main" val="202827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fade">
                                      <p:cBhvr>
                                        <p:cTn id="17" dur="500"/>
                                        <p:tgtEl>
                                          <p:spTgt spid="25">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xEl>
                                              <p:pRg st="2" end="2"/>
                                            </p:txEl>
                                          </p:spTgt>
                                        </p:tgtEl>
                                        <p:attrNameLst>
                                          <p:attrName>style.visibility</p:attrName>
                                        </p:attrNameLst>
                                      </p:cBhvr>
                                      <p:to>
                                        <p:strVal val="visible"/>
                                      </p:to>
                                    </p:set>
                                    <p:animEffect transition="in" filter="fade">
                                      <p:cBhvr>
                                        <p:cTn id="20" dur="500"/>
                                        <p:tgtEl>
                                          <p:spTgt spid="2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xEl>
                                              <p:pRg st="3" end="3"/>
                                            </p:txEl>
                                          </p:spTgt>
                                        </p:tgtEl>
                                        <p:attrNameLst>
                                          <p:attrName>style.visibility</p:attrName>
                                        </p:attrNameLst>
                                      </p:cBhvr>
                                      <p:to>
                                        <p:strVal val="visible"/>
                                      </p:to>
                                    </p:set>
                                    <p:animEffect transition="in" filter="fade">
                                      <p:cBhvr>
                                        <p:cTn id="25" dur="500"/>
                                        <p:tgtEl>
                                          <p:spTgt spid="25">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xEl>
                                              <p:pRg st="4" end="4"/>
                                            </p:txEl>
                                          </p:spTgt>
                                        </p:tgtEl>
                                        <p:attrNameLst>
                                          <p:attrName>style.visibility</p:attrName>
                                        </p:attrNameLst>
                                      </p:cBhvr>
                                      <p:to>
                                        <p:strVal val="visible"/>
                                      </p:to>
                                    </p:set>
                                    <p:animEffect transition="in" filter="fade">
                                      <p:cBhvr>
                                        <p:cTn id="28" dur="500"/>
                                        <p:tgtEl>
                                          <p:spTgt spid="2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xEl>
                                              <p:pRg st="5" end="5"/>
                                            </p:txEl>
                                          </p:spTgt>
                                        </p:tgtEl>
                                        <p:attrNameLst>
                                          <p:attrName>style.visibility</p:attrName>
                                        </p:attrNameLst>
                                      </p:cBhvr>
                                      <p:to>
                                        <p:strVal val="visible"/>
                                      </p:to>
                                    </p:set>
                                    <p:animEffect transition="in" filter="fade">
                                      <p:cBhvr>
                                        <p:cTn id="33" dur="500"/>
                                        <p:tgtEl>
                                          <p:spTgt spid="2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xEl>
                                              <p:pRg st="6" end="6"/>
                                            </p:txEl>
                                          </p:spTgt>
                                        </p:tgtEl>
                                        <p:attrNameLst>
                                          <p:attrName>style.visibility</p:attrName>
                                        </p:attrNameLst>
                                      </p:cBhvr>
                                      <p:to>
                                        <p:strVal val="visible"/>
                                      </p:to>
                                    </p:set>
                                    <p:animEffect transition="in" filter="fade">
                                      <p:cBhvr>
                                        <p:cTn id="38" dur="500"/>
                                        <p:tgtEl>
                                          <p:spTgt spid="25">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5">
                                            <p:txEl>
                                              <p:pRg st="7" end="7"/>
                                            </p:txEl>
                                          </p:spTgt>
                                        </p:tgtEl>
                                        <p:attrNameLst>
                                          <p:attrName>style.visibility</p:attrName>
                                        </p:attrNameLst>
                                      </p:cBhvr>
                                      <p:to>
                                        <p:strVal val="visible"/>
                                      </p:to>
                                    </p:set>
                                    <p:animEffect transition="in" filter="fade">
                                      <p:cBhvr>
                                        <p:cTn id="41" dur="500"/>
                                        <p:tgtEl>
                                          <p:spTgt spid="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4488" y="228600"/>
            <a:ext cx="9152064" cy="990600"/>
          </a:xfrm>
        </p:spPr>
        <p:txBody>
          <a:bodyPr/>
          <a:lstStyle/>
          <a:p>
            <a:r>
              <a:rPr lang="en-US" altLang="zh-CN" sz="3600" b="1" dirty="0"/>
              <a:t>2. </a:t>
            </a:r>
            <a:r>
              <a:rPr lang="zh-CN" altLang="en-US" sz="3600" b="1" dirty="0"/>
              <a:t>逻辑学的研究对象</a:t>
            </a:r>
            <a:endParaRPr lang="en-US" altLang="zh-CN" sz="3600" b="1" dirty="0"/>
          </a:p>
        </p:txBody>
      </p:sp>
      <p:graphicFrame>
        <p:nvGraphicFramePr>
          <p:cNvPr id="4" name="内容占位符 3">
            <a:extLst>
              <a:ext uri="{FF2B5EF4-FFF2-40B4-BE49-F238E27FC236}">
                <a16:creationId xmlns:a16="http://schemas.microsoft.com/office/drawing/2014/main" id="{9F06EA0C-0572-4227-B58B-E1DEB43B1ED6}"/>
              </a:ext>
            </a:extLst>
          </p:cNvPr>
          <p:cNvGraphicFramePr>
            <a:graphicFrameLocks noGrp="1"/>
          </p:cNvGraphicFramePr>
          <p:nvPr>
            <p:ph sz="quarter" idx="1"/>
            <p:extLst>
              <p:ext uri="{D42A27DB-BD31-4B8C-83A1-F6EECF244321}">
                <p14:modId xmlns:p14="http://schemas.microsoft.com/office/powerpoint/2010/main" val="54035100"/>
              </p:ext>
            </p:extLst>
          </p:nvPr>
        </p:nvGraphicFramePr>
        <p:xfrm>
          <a:off x="63627" y="1628800"/>
          <a:ext cx="9432925" cy="5113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3554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2)">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4488" y="228600"/>
            <a:ext cx="9152064" cy="990600"/>
          </a:xfrm>
        </p:spPr>
        <p:txBody>
          <a:bodyPr/>
          <a:lstStyle/>
          <a:p>
            <a:r>
              <a:rPr lang="en-US" altLang="zh-CN" sz="3600" b="1" dirty="0"/>
              <a:t>2. </a:t>
            </a:r>
            <a:r>
              <a:rPr lang="zh-CN" altLang="en-US" sz="3600" b="1" dirty="0"/>
              <a:t>逻辑学的研究对象</a:t>
            </a:r>
            <a:endParaRPr lang="en-US" altLang="zh-CN" sz="3600" b="1" dirty="0"/>
          </a:p>
        </p:txBody>
      </p:sp>
      <p:sp>
        <p:nvSpPr>
          <p:cNvPr id="3" name="内容占位符 2"/>
          <p:cNvSpPr>
            <a:spLocks noGrp="1"/>
          </p:cNvSpPr>
          <p:nvPr>
            <p:ph sz="quarter" idx="1"/>
          </p:nvPr>
        </p:nvSpPr>
        <p:spPr>
          <a:xfrm>
            <a:off x="528032" y="1732856"/>
            <a:ext cx="8784976" cy="4896544"/>
          </a:xfrm>
        </p:spPr>
        <p:txBody>
          <a:bodyPr>
            <a:normAutofit/>
          </a:bodyPr>
          <a:lstStyle/>
          <a:p>
            <a:pPr>
              <a:buFont typeface="Wingdings" panose="05000000000000000000" pitchFamily="2" charset="2"/>
              <a:buChar char="n"/>
            </a:pPr>
            <a:r>
              <a:rPr lang="zh-CN" altLang="en-US" dirty="0"/>
              <a:t> </a:t>
            </a:r>
            <a:r>
              <a:rPr lang="zh-CN" altLang="en-US" b="1" dirty="0">
                <a:solidFill>
                  <a:srgbClr val="FF0000"/>
                </a:solidFill>
              </a:rPr>
              <a:t>推理</a:t>
            </a:r>
            <a:endParaRPr lang="en-US" altLang="zh-CN" b="1" dirty="0">
              <a:solidFill>
                <a:srgbClr val="FF0000"/>
              </a:solidFill>
            </a:endParaRPr>
          </a:p>
          <a:p>
            <a:pPr marL="0" indent="0">
              <a:lnSpc>
                <a:spcPct val="150000"/>
              </a:lnSpc>
              <a:buNone/>
            </a:pPr>
            <a:r>
              <a:rPr lang="en-US" altLang="zh-CN" dirty="0"/>
              <a:t>    </a:t>
            </a:r>
            <a:r>
              <a:rPr lang="zh-CN" altLang="en-US" b="1" dirty="0"/>
              <a:t>推理是由一系列命题组成的思维形式或过程，其中一个命题由于其他的命题而被断定。</a:t>
            </a:r>
            <a:endParaRPr lang="en-US" altLang="zh-CN" b="1" dirty="0"/>
          </a:p>
          <a:p>
            <a:pPr marL="0" indent="0">
              <a:lnSpc>
                <a:spcPct val="150000"/>
              </a:lnSpc>
              <a:buNone/>
            </a:pPr>
            <a:r>
              <a:rPr lang="zh-CN" altLang="en-US" b="1" dirty="0"/>
              <a:t>    提供断定理由的命题称为</a:t>
            </a:r>
            <a:r>
              <a:rPr lang="zh-CN" altLang="en-US" b="1" dirty="0">
                <a:solidFill>
                  <a:srgbClr val="0070C0"/>
                </a:solidFill>
              </a:rPr>
              <a:t>推理的前提</a:t>
            </a:r>
            <a:r>
              <a:rPr lang="zh-CN" altLang="en-US" b="1" dirty="0"/>
              <a:t>，被理由所支持而得以断定的命题称为</a:t>
            </a:r>
            <a:r>
              <a:rPr lang="zh-CN" altLang="en-US" b="1" dirty="0">
                <a:solidFill>
                  <a:srgbClr val="0070C0"/>
                </a:solidFill>
              </a:rPr>
              <a:t>推理的结论</a:t>
            </a:r>
            <a:r>
              <a:rPr lang="zh-CN" altLang="en-US" b="1" dirty="0"/>
              <a:t>。</a:t>
            </a:r>
            <a:endParaRPr lang="en-US" altLang="zh-CN" b="1" dirty="0"/>
          </a:p>
          <a:p>
            <a:pPr marL="0" indent="0">
              <a:lnSpc>
                <a:spcPct val="150000"/>
              </a:lnSpc>
              <a:buNone/>
            </a:pPr>
            <a:r>
              <a:rPr lang="zh-CN" altLang="en-US" dirty="0"/>
              <a:t>   </a:t>
            </a:r>
          </a:p>
        </p:txBody>
      </p:sp>
    </p:spTree>
    <p:extLst>
      <p:ext uri="{BB962C8B-B14F-4D97-AF65-F5344CB8AC3E}">
        <p14:creationId xmlns:p14="http://schemas.microsoft.com/office/powerpoint/2010/main" val="697222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4488" y="228600"/>
            <a:ext cx="9152064" cy="990600"/>
          </a:xfrm>
        </p:spPr>
        <p:txBody>
          <a:bodyPr/>
          <a:lstStyle/>
          <a:p>
            <a:r>
              <a:rPr lang="en-US" altLang="zh-CN" sz="3600" b="1" dirty="0"/>
              <a:t>2. </a:t>
            </a:r>
            <a:r>
              <a:rPr lang="zh-CN" altLang="en-US" sz="3600" b="1" dirty="0"/>
              <a:t>逻辑学的研究对象</a:t>
            </a:r>
            <a:endParaRPr lang="en-US" altLang="zh-CN" sz="3600" b="1" dirty="0"/>
          </a:p>
        </p:txBody>
      </p:sp>
      <p:sp>
        <p:nvSpPr>
          <p:cNvPr id="3" name="内容占位符 2"/>
          <p:cNvSpPr>
            <a:spLocks noGrp="1"/>
          </p:cNvSpPr>
          <p:nvPr>
            <p:ph sz="quarter" idx="1"/>
          </p:nvPr>
        </p:nvSpPr>
        <p:spPr>
          <a:xfrm>
            <a:off x="200472" y="1769042"/>
            <a:ext cx="8784976" cy="4896544"/>
          </a:xfrm>
        </p:spPr>
        <p:txBody>
          <a:bodyPr>
            <a:normAutofit/>
          </a:bodyPr>
          <a:lstStyle/>
          <a:p>
            <a:pPr marL="0" indent="0">
              <a:buNone/>
            </a:pPr>
            <a:r>
              <a:rPr lang="zh-CN" altLang="en-US" dirty="0"/>
              <a:t>例</a:t>
            </a:r>
            <a:r>
              <a:rPr lang="en-US" altLang="zh-CN" dirty="0"/>
              <a:t>1</a:t>
            </a:r>
            <a:r>
              <a:rPr lang="zh-CN" altLang="en-US" dirty="0"/>
              <a:t>：真菌是微生物，</a:t>
            </a:r>
            <a:endParaRPr lang="en-US" altLang="zh-CN" dirty="0"/>
          </a:p>
          <a:p>
            <a:pPr marL="0" indent="0">
              <a:buNone/>
            </a:pPr>
            <a:r>
              <a:rPr lang="en-US" altLang="zh-CN" dirty="0"/>
              <a:t>         </a:t>
            </a:r>
            <a:r>
              <a:rPr lang="zh-CN" altLang="en-US" dirty="0"/>
              <a:t>酵母菌是真菌，</a:t>
            </a:r>
            <a:endParaRPr lang="en-US" altLang="zh-CN" dirty="0"/>
          </a:p>
          <a:p>
            <a:pPr marL="0" indent="0">
              <a:buNone/>
            </a:pPr>
            <a:r>
              <a:rPr lang="zh-CN" altLang="en-US" dirty="0"/>
              <a:t>      所以，酵母菌是微生物。 </a:t>
            </a:r>
            <a:r>
              <a:rPr lang="zh-CN" altLang="en-US" b="1" dirty="0">
                <a:solidFill>
                  <a:schemeClr val="accent3"/>
                </a:solidFill>
              </a:rPr>
              <a:t>结论</a:t>
            </a:r>
            <a:r>
              <a:rPr lang="zh-CN" altLang="en-US" dirty="0"/>
              <a:t> </a:t>
            </a:r>
            <a:endParaRPr lang="en-US" altLang="zh-CN" dirty="0"/>
          </a:p>
          <a:p>
            <a:pPr marL="0" indent="0">
              <a:buNone/>
            </a:pPr>
            <a:endParaRPr lang="en-US" altLang="zh-CN" dirty="0"/>
          </a:p>
          <a:p>
            <a:pPr marL="0" indent="0">
              <a:buNone/>
            </a:pPr>
            <a:r>
              <a:rPr lang="zh-CN" altLang="en-US" dirty="0"/>
              <a:t>例</a:t>
            </a:r>
            <a:r>
              <a:rPr lang="en-US" altLang="zh-CN" dirty="0"/>
              <a:t>2</a:t>
            </a:r>
            <a:r>
              <a:rPr lang="zh-CN" altLang="en-US" dirty="0"/>
              <a:t>：硫酸含氧，</a:t>
            </a:r>
            <a:endParaRPr lang="en-US" altLang="zh-CN" dirty="0"/>
          </a:p>
          <a:p>
            <a:pPr marL="0" indent="0">
              <a:buNone/>
            </a:pPr>
            <a:r>
              <a:rPr lang="en-US" altLang="zh-CN" dirty="0"/>
              <a:t>         </a:t>
            </a:r>
            <a:r>
              <a:rPr lang="zh-CN" altLang="en-US" dirty="0"/>
              <a:t>硝酸含氧，                      </a:t>
            </a:r>
            <a:r>
              <a:rPr lang="zh-CN" altLang="en-US" b="1" dirty="0">
                <a:solidFill>
                  <a:srgbClr val="FF0000"/>
                </a:solidFill>
              </a:rPr>
              <a:t>前提</a:t>
            </a:r>
            <a:endParaRPr lang="en-US" altLang="zh-CN" b="1" dirty="0">
              <a:solidFill>
                <a:srgbClr val="FF0000"/>
              </a:solidFill>
            </a:endParaRPr>
          </a:p>
          <a:p>
            <a:pPr marL="0" indent="0">
              <a:buNone/>
            </a:pPr>
            <a:r>
              <a:rPr lang="en-US" altLang="zh-CN" dirty="0"/>
              <a:t>         </a:t>
            </a:r>
            <a:r>
              <a:rPr lang="zh-CN" altLang="en-US" dirty="0"/>
              <a:t>磷酸含氧，</a:t>
            </a:r>
            <a:r>
              <a:rPr lang="en-US" altLang="zh-CN" dirty="0"/>
              <a:t> </a:t>
            </a:r>
          </a:p>
          <a:p>
            <a:pPr marL="0" indent="0">
              <a:buNone/>
            </a:pPr>
            <a:r>
              <a:rPr lang="zh-CN" altLang="en-US" dirty="0"/>
              <a:t>      所以，酸都是含氧的。       </a:t>
            </a:r>
            <a:r>
              <a:rPr lang="zh-CN" altLang="en-US" b="1" dirty="0">
                <a:solidFill>
                  <a:srgbClr val="FF0000"/>
                </a:solidFill>
              </a:rPr>
              <a:t>结论</a:t>
            </a:r>
            <a:endParaRPr lang="en-US" altLang="zh-CN" dirty="0"/>
          </a:p>
          <a:p>
            <a:pPr marL="0" indent="0">
              <a:buNone/>
            </a:pPr>
            <a:r>
              <a:rPr lang="zh-CN" altLang="en-US" dirty="0"/>
              <a:t>  </a:t>
            </a:r>
          </a:p>
        </p:txBody>
      </p:sp>
      <p:cxnSp>
        <p:nvCxnSpPr>
          <p:cNvPr id="5" name="直接连接符 4"/>
          <p:cNvCxnSpPr>
            <a:cxnSpLocks/>
          </p:cNvCxnSpPr>
          <p:nvPr/>
        </p:nvCxnSpPr>
        <p:spPr>
          <a:xfrm>
            <a:off x="560512" y="2852936"/>
            <a:ext cx="4392488" cy="0"/>
          </a:xfrm>
          <a:prstGeom prst="line">
            <a:avLst/>
          </a:prstGeom>
        </p:spPr>
        <p:style>
          <a:lnRef idx="2">
            <a:schemeClr val="dk1"/>
          </a:lnRef>
          <a:fillRef idx="0">
            <a:schemeClr val="dk1"/>
          </a:fillRef>
          <a:effectRef idx="1">
            <a:schemeClr val="dk1"/>
          </a:effectRef>
          <a:fontRef idx="minor">
            <a:schemeClr val="tx1"/>
          </a:fontRef>
        </p:style>
      </p:cxnSp>
      <p:sp>
        <p:nvSpPr>
          <p:cNvPr id="9" name="右大括号 8"/>
          <p:cNvSpPr/>
          <p:nvPr/>
        </p:nvSpPr>
        <p:spPr>
          <a:xfrm>
            <a:off x="4232921" y="2015061"/>
            <a:ext cx="216024" cy="621845"/>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dirty="0"/>
          </a:p>
        </p:txBody>
      </p:sp>
      <p:sp>
        <p:nvSpPr>
          <p:cNvPr id="11" name="文本框 10"/>
          <p:cNvSpPr txBox="1"/>
          <p:nvPr/>
        </p:nvSpPr>
        <p:spPr>
          <a:xfrm>
            <a:off x="4592960" y="2056678"/>
            <a:ext cx="1584176" cy="538609"/>
          </a:xfrm>
          <a:prstGeom prst="rect">
            <a:avLst/>
          </a:prstGeom>
          <a:noFill/>
        </p:spPr>
        <p:txBody>
          <a:bodyPr wrap="square" rtlCol="0">
            <a:spAutoFit/>
          </a:bodyPr>
          <a:lstStyle/>
          <a:p>
            <a:r>
              <a:rPr lang="zh-CN" altLang="en-US" sz="2900" b="1" dirty="0">
                <a:solidFill>
                  <a:schemeClr val="accent3"/>
                </a:solidFill>
              </a:rPr>
              <a:t>    前提</a:t>
            </a:r>
          </a:p>
        </p:txBody>
      </p:sp>
      <p:sp>
        <p:nvSpPr>
          <p:cNvPr id="7" name="右大括号 6">
            <a:extLst>
              <a:ext uri="{FF2B5EF4-FFF2-40B4-BE49-F238E27FC236}">
                <a16:creationId xmlns:a16="http://schemas.microsoft.com/office/drawing/2014/main" id="{3B36675C-FD2E-4C8F-95A0-1573C38B3F13}"/>
              </a:ext>
            </a:extLst>
          </p:cNvPr>
          <p:cNvSpPr/>
          <p:nvPr/>
        </p:nvSpPr>
        <p:spPr>
          <a:xfrm>
            <a:off x="3440832" y="4012853"/>
            <a:ext cx="443480" cy="1274440"/>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8F2684AC-B919-4CFE-A8BF-F27A2FD3243B}"/>
              </a:ext>
            </a:extLst>
          </p:cNvPr>
          <p:cNvPicPr>
            <a:picLocks noChangeAspect="1"/>
          </p:cNvPicPr>
          <p:nvPr/>
        </p:nvPicPr>
        <p:blipFill>
          <a:blip r:embed="rId2" cstate="print"/>
          <a:stretch>
            <a:fillRect/>
          </a:stretch>
        </p:blipFill>
        <p:spPr>
          <a:xfrm>
            <a:off x="632520" y="5517232"/>
            <a:ext cx="4401693" cy="12193"/>
          </a:xfrm>
          <a:prstGeom prst="rect">
            <a:avLst/>
          </a:prstGeom>
        </p:spPr>
      </p:pic>
    </p:spTree>
    <p:extLst>
      <p:ext uri="{BB962C8B-B14F-4D97-AF65-F5344CB8AC3E}">
        <p14:creationId xmlns:p14="http://schemas.microsoft.com/office/powerpoint/2010/main" val="3674628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4488" y="228600"/>
            <a:ext cx="9152064" cy="990600"/>
          </a:xfrm>
        </p:spPr>
        <p:txBody>
          <a:bodyPr/>
          <a:lstStyle/>
          <a:p>
            <a:r>
              <a:rPr lang="en-US" altLang="zh-CN" sz="3600" b="1" dirty="0"/>
              <a:t>2. </a:t>
            </a:r>
            <a:r>
              <a:rPr lang="zh-CN" altLang="en-US" sz="3600" b="1" dirty="0"/>
              <a:t>逻辑学的研究对象</a:t>
            </a:r>
            <a:endParaRPr lang="zh-CN" altLang="en-US" dirty="0"/>
          </a:p>
        </p:txBody>
      </p:sp>
      <p:sp>
        <p:nvSpPr>
          <p:cNvPr id="3" name="内容占位符 2"/>
          <p:cNvSpPr>
            <a:spLocks noGrp="1"/>
          </p:cNvSpPr>
          <p:nvPr>
            <p:ph sz="quarter" idx="1"/>
          </p:nvPr>
        </p:nvSpPr>
        <p:spPr>
          <a:xfrm>
            <a:off x="200472" y="2060848"/>
            <a:ext cx="9296080" cy="4032448"/>
          </a:xfrm>
        </p:spPr>
        <p:txBody>
          <a:bodyPr>
            <a:normAutofit fontScale="92500" lnSpcReduction="10000"/>
          </a:bodyPr>
          <a:lstStyle/>
          <a:p>
            <a:pPr marL="0" indent="0">
              <a:buNone/>
            </a:pPr>
            <a:endParaRPr lang="en-US" altLang="zh-CN" b="1" dirty="0">
              <a:solidFill>
                <a:srgbClr val="FF0000"/>
              </a:solidFill>
            </a:endParaRPr>
          </a:p>
          <a:p>
            <a:pPr marL="0" indent="0">
              <a:lnSpc>
                <a:spcPct val="160000"/>
              </a:lnSpc>
              <a:buNone/>
            </a:pPr>
            <a:r>
              <a:rPr lang="en-US" altLang="zh-CN" dirty="0"/>
              <a:t>    </a:t>
            </a:r>
            <a:r>
              <a:rPr lang="zh-CN" altLang="en-US" dirty="0"/>
              <a:t>根据推理的</a:t>
            </a:r>
            <a:r>
              <a:rPr lang="zh-CN" altLang="en-US" b="1" dirty="0"/>
              <a:t>前提与结论之间逻辑联系的不同</a:t>
            </a:r>
            <a:r>
              <a:rPr lang="zh-CN" altLang="en-US" dirty="0"/>
              <a:t>，</a:t>
            </a:r>
            <a:endParaRPr lang="en-US" altLang="zh-CN" dirty="0"/>
          </a:p>
          <a:p>
            <a:pPr marL="0" indent="0">
              <a:lnSpc>
                <a:spcPct val="160000"/>
              </a:lnSpc>
              <a:buNone/>
            </a:pPr>
            <a:r>
              <a:rPr lang="en-US" altLang="zh-CN" dirty="0"/>
              <a:t>          </a:t>
            </a:r>
            <a:r>
              <a:rPr lang="zh-CN" altLang="en-US" dirty="0">
                <a:highlight>
                  <a:srgbClr val="FFFF00"/>
                </a:highlight>
              </a:rPr>
              <a:t>演绎推理</a:t>
            </a:r>
            <a:r>
              <a:rPr lang="zh-CN" altLang="en-US" dirty="0"/>
              <a:t>：必然性推理，结论能从前提中必然推出。</a:t>
            </a:r>
            <a:endParaRPr lang="en-US" altLang="zh-CN" dirty="0"/>
          </a:p>
          <a:p>
            <a:pPr marL="0" indent="0">
              <a:lnSpc>
                <a:spcPct val="160000"/>
              </a:lnSpc>
              <a:buNone/>
            </a:pPr>
            <a:r>
              <a:rPr lang="zh-CN" altLang="en-US" dirty="0"/>
              <a:t>推理   </a:t>
            </a:r>
            <a:endParaRPr lang="en-US" altLang="zh-CN" dirty="0"/>
          </a:p>
          <a:p>
            <a:pPr marL="0" indent="0">
              <a:lnSpc>
                <a:spcPct val="160000"/>
              </a:lnSpc>
              <a:buNone/>
            </a:pPr>
            <a:r>
              <a:rPr lang="zh-CN" altLang="en-US" dirty="0"/>
              <a:t>          </a:t>
            </a:r>
            <a:r>
              <a:rPr lang="zh-CN" altLang="en-US" dirty="0">
                <a:highlight>
                  <a:srgbClr val="FFFF00"/>
                </a:highlight>
              </a:rPr>
              <a:t>归纳推理</a:t>
            </a:r>
            <a:r>
              <a:rPr lang="zh-CN" altLang="en-US" dirty="0"/>
              <a:t>：或然性推理，前提只对结论提供一定程</a:t>
            </a:r>
            <a:endParaRPr lang="en-US" altLang="zh-CN" dirty="0"/>
          </a:p>
          <a:p>
            <a:pPr marL="0" indent="0">
              <a:lnSpc>
                <a:spcPct val="160000"/>
              </a:lnSpc>
              <a:buNone/>
            </a:pPr>
            <a:r>
              <a:rPr lang="en-US" altLang="zh-CN" dirty="0"/>
              <a:t>                             </a:t>
            </a:r>
            <a:r>
              <a:rPr lang="zh-CN" altLang="en-US" dirty="0"/>
              <a:t>度的支持。  </a:t>
            </a:r>
          </a:p>
        </p:txBody>
      </p:sp>
      <p:sp>
        <p:nvSpPr>
          <p:cNvPr id="6" name="左大括号 5"/>
          <p:cNvSpPr/>
          <p:nvPr/>
        </p:nvSpPr>
        <p:spPr>
          <a:xfrm>
            <a:off x="920552" y="3501008"/>
            <a:ext cx="261743" cy="16344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1965168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00472" y="188640"/>
            <a:ext cx="8832850" cy="990600"/>
          </a:xfrm>
        </p:spPr>
        <p:txBody>
          <a:bodyPr/>
          <a:lstStyle/>
          <a:p>
            <a:pPr algn="l" defTabSz="914400">
              <a:spcBef>
                <a:spcPts val="0"/>
              </a:spcBef>
              <a:buNone/>
            </a:pPr>
            <a:r>
              <a:rPr lang="zh-CN" altLang="en-US" dirty="0">
                <a:solidFill>
                  <a:srgbClr val="4F271C"/>
                </a:solidFill>
                <a:latin typeface="Tw Cen MT"/>
                <a:ea typeface="宋体" pitchFamily="2" charset="-122"/>
              </a:rPr>
              <a:t>课程</a:t>
            </a:r>
            <a:r>
              <a:rPr lang="zh-CN" altLang="en-US" sz="4400" b="0" i="0" dirty="0">
                <a:solidFill>
                  <a:srgbClr val="4F271C"/>
                </a:solidFill>
                <a:latin typeface="Tw Cen MT"/>
                <a:ea typeface="宋体" pitchFamily="2" charset="-122"/>
                <a:cs typeface="+mj-cs"/>
              </a:rPr>
              <a:t>信息</a:t>
            </a:r>
          </a:p>
        </p:txBody>
      </p:sp>
      <p:sp>
        <p:nvSpPr>
          <p:cNvPr id="3" name="Rectangle 2"/>
          <p:cNvSpPr>
            <a:spLocks noGrp="1"/>
          </p:cNvSpPr>
          <p:nvPr>
            <p:ph sz="quarter" idx="1"/>
          </p:nvPr>
        </p:nvSpPr>
        <p:spPr>
          <a:xfrm>
            <a:off x="128464" y="1772816"/>
            <a:ext cx="9505056" cy="2160240"/>
          </a:xfrm>
          <a:ln w="19050" cmpd="dbl">
            <a:solidFill>
              <a:schemeClr val="accent2">
                <a:lumMod val="75000"/>
              </a:schemeClr>
            </a:solidFill>
          </a:ln>
        </p:spPr>
        <p:txBody>
          <a:bodyPr anchor="ctr">
            <a:normAutofit fontScale="70000" lnSpcReduction="20000"/>
          </a:bodyPr>
          <a:lstStyle/>
          <a:p>
            <a:pPr algn="just">
              <a:spcAft>
                <a:spcPts val="0"/>
              </a:spcAft>
            </a:pPr>
            <a:endParaRPr lang="en-US" altLang="zh-CN" sz="4200" b="1" kern="100" dirty="0">
              <a:latin typeface="Cambria" panose="02040503050406030204" pitchFamily="18" charset="0"/>
              <a:ea typeface="宋体" panose="02010600030101010101" pitchFamily="2" charset="-122"/>
              <a:cs typeface="Times New Roman" panose="02020603050405020304" pitchFamily="18" charset="0"/>
            </a:endParaRPr>
          </a:p>
          <a:p>
            <a:pPr algn="just">
              <a:spcAft>
                <a:spcPts val="0"/>
              </a:spcAft>
            </a:pPr>
            <a:r>
              <a:rPr lang="zh-CN" altLang="zh-CN" sz="4600" b="1" kern="100" dirty="0">
                <a:latin typeface="Cambria" panose="02040503050406030204" pitchFamily="18" charset="0"/>
                <a:ea typeface="宋体" panose="02010600030101010101" pitchFamily="2" charset="-122"/>
                <a:cs typeface="Times New Roman" panose="02020603050405020304" pitchFamily="18" charset="0"/>
              </a:rPr>
              <a:t>成绩分配</a:t>
            </a:r>
            <a:r>
              <a:rPr lang="zh-CN" altLang="zh-CN" sz="5100" b="1" kern="100" dirty="0">
                <a:latin typeface="Cambria" panose="02040503050406030204" pitchFamily="18" charset="0"/>
                <a:ea typeface="宋体" panose="02010600030101010101" pitchFamily="2" charset="-122"/>
                <a:cs typeface="Times New Roman" panose="02020603050405020304" pitchFamily="18" charset="0"/>
              </a:rPr>
              <a:t>：</a:t>
            </a:r>
            <a:r>
              <a:rPr lang="zh-CN" altLang="zh-CN" sz="5100" b="1" kern="100" dirty="0">
                <a:latin typeface="Calibri" panose="020F0502020204030204" pitchFamily="34" charset="0"/>
                <a:ea typeface="Cambria" panose="02040503050406030204" pitchFamily="18" charset="0"/>
                <a:cs typeface="Times New Roman" panose="02020603050405020304" pitchFamily="18" charset="0"/>
              </a:rPr>
              <a:t> </a:t>
            </a:r>
            <a:endParaRPr lang="zh-CN" altLang="zh-CN" sz="5100" b="1" kern="100" dirty="0">
              <a:latin typeface="Calibri" panose="020F0502020204030204" pitchFamily="34" charset="0"/>
              <a:ea typeface="宋体" panose="02010600030101010101" pitchFamily="2" charset="-122"/>
              <a:cs typeface="Times New Roman" panose="02020603050405020304" pitchFamily="18" charset="0"/>
            </a:endParaRPr>
          </a:p>
          <a:p>
            <a:pPr indent="0" algn="just">
              <a:lnSpc>
                <a:spcPct val="120000"/>
              </a:lnSpc>
              <a:spcAft>
                <a:spcPts val="0"/>
              </a:spcAft>
              <a:buNone/>
            </a:pPr>
            <a:r>
              <a:rPr lang="en-US" altLang="zh-CN" sz="3700" kern="100" dirty="0">
                <a:latin typeface="Cambria" panose="02040503050406030204" pitchFamily="18" charset="0"/>
                <a:ea typeface="宋体" panose="02010600030101010101" pitchFamily="2" charset="-122"/>
                <a:cs typeface="Times New Roman" panose="02020603050405020304" pitchFamily="18" charset="0"/>
              </a:rPr>
              <a:t>1.</a:t>
            </a:r>
            <a:r>
              <a:rPr lang="zh-CN" altLang="zh-CN" sz="3700" kern="100" dirty="0">
                <a:latin typeface="Cambria" panose="02040503050406030204" pitchFamily="18" charset="0"/>
                <a:ea typeface="宋体" panose="02010600030101010101" pitchFamily="2" charset="-122"/>
                <a:cs typeface="Times New Roman" panose="02020603050405020304" pitchFamily="18" charset="0"/>
              </a:rPr>
              <a:t>平时成绩</a:t>
            </a:r>
            <a:r>
              <a:rPr lang="zh-CN" altLang="zh-CN" sz="3700" kern="100" dirty="0" smtClean="0">
                <a:latin typeface="Cambria" panose="02040503050406030204" pitchFamily="18" charset="0"/>
                <a:ea typeface="宋体" panose="02010600030101010101" pitchFamily="2" charset="-122"/>
                <a:cs typeface="Times New Roman" panose="02020603050405020304" pitchFamily="18" charset="0"/>
              </a:rPr>
              <a:t>（</a:t>
            </a:r>
            <a:r>
              <a:rPr lang="en-US" altLang="zh-CN" sz="3700" kern="100" dirty="0" smtClean="0">
                <a:latin typeface="Cambria" panose="02040503050406030204" pitchFamily="18" charset="0"/>
                <a:ea typeface="宋体" panose="02010600030101010101" pitchFamily="2" charset="-122"/>
                <a:cs typeface="Times New Roman" panose="02020603050405020304" pitchFamily="18" charset="0"/>
              </a:rPr>
              <a:t>30</a:t>
            </a:r>
            <a:r>
              <a:rPr lang="en-US" altLang="zh-CN" sz="3700" kern="100" dirty="0">
                <a:latin typeface="Cambria" panose="02040503050406030204" pitchFamily="18" charset="0"/>
                <a:ea typeface="宋体" panose="02010600030101010101" pitchFamily="2" charset="-122"/>
                <a:cs typeface="Times New Roman" panose="02020603050405020304" pitchFamily="18" charset="0"/>
              </a:rPr>
              <a:t>%</a:t>
            </a:r>
            <a:r>
              <a:rPr lang="zh-CN" altLang="zh-CN" sz="3700" kern="100" dirty="0">
                <a:latin typeface="Cambria" panose="02040503050406030204" pitchFamily="18" charset="0"/>
                <a:ea typeface="宋体" panose="02010600030101010101" pitchFamily="2" charset="-122"/>
                <a:cs typeface="Times New Roman" panose="02020603050405020304" pitchFamily="18" charset="0"/>
              </a:rPr>
              <a:t>）：</a:t>
            </a:r>
            <a:r>
              <a:rPr lang="zh-CN" altLang="en-US" sz="3700" kern="100" dirty="0">
                <a:latin typeface="Cambria" panose="02040503050406030204" pitchFamily="18" charset="0"/>
                <a:ea typeface="宋体" panose="02010600030101010101" pitchFamily="2" charset="-122"/>
                <a:cs typeface="Times New Roman" panose="02020603050405020304" pitchFamily="18" charset="0"/>
              </a:rPr>
              <a:t>出勤</a:t>
            </a:r>
            <a:r>
              <a:rPr lang="zh-CN" altLang="zh-CN" sz="3700" kern="100" dirty="0">
                <a:latin typeface="Cambria" panose="02040503050406030204" pitchFamily="18" charset="0"/>
                <a:ea typeface="宋体" panose="02010600030101010101" pitchFamily="2" charset="-122"/>
                <a:cs typeface="Times New Roman" panose="02020603050405020304" pitchFamily="18" charset="0"/>
              </a:rPr>
              <a:t>（</a:t>
            </a:r>
            <a:r>
              <a:rPr lang="en-US" altLang="zh-CN" sz="3700" kern="100" dirty="0">
                <a:latin typeface="Cambria" panose="02040503050406030204" pitchFamily="18" charset="0"/>
                <a:ea typeface="宋体" panose="02010600030101010101" pitchFamily="2" charset="-122"/>
                <a:cs typeface="Times New Roman" panose="02020603050405020304" pitchFamily="18" charset="0"/>
              </a:rPr>
              <a:t>10%</a:t>
            </a:r>
            <a:r>
              <a:rPr lang="zh-CN" altLang="zh-CN" sz="3700" kern="100" dirty="0">
                <a:latin typeface="Cambria" panose="02040503050406030204" pitchFamily="18" charset="0"/>
                <a:ea typeface="宋体" panose="02010600030101010101" pitchFamily="2" charset="-122"/>
                <a:cs typeface="Times New Roman" panose="02020603050405020304" pitchFamily="18" charset="0"/>
              </a:rPr>
              <a:t>）</a:t>
            </a:r>
            <a:r>
              <a:rPr lang="en-US" altLang="zh-CN" sz="3700" kern="100" dirty="0">
                <a:latin typeface="Cambria" panose="02040503050406030204" pitchFamily="18" charset="0"/>
                <a:ea typeface="宋体" panose="02010600030101010101" pitchFamily="2" charset="-122"/>
                <a:cs typeface="Times New Roman" panose="02020603050405020304" pitchFamily="18" charset="0"/>
              </a:rPr>
              <a:t>+ </a:t>
            </a:r>
            <a:r>
              <a:rPr lang="en-US" altLang="zh-CN" sz="3700" kern="100" dirty="0" smtClean="0">
                <a:latin typeface="Cambria" panose="02040503050406030204" pitchFamily="18" charset="0"/>
                <a:ea typeface="宋体" panose="02010600030101010101" pitchFamily="2" charset="-122"/>
                <a:cs typeface="Times New Roman" panose="02020603050405020304" pitchFamily="18" charset="0"/>
              </a:rPr>
              <a:t>1</a:t>
            </a:r>
            <a:r>
              <a:rPr lang="zh-CN" altLang="en-US" sz="3700" kern="100" dirty="0" smtClean="0">
                <a:latin typeface="Cambria" panose="02040503050406030204" pitchFamily="18" charset="0"/>
                <a:ea typeface="宋体" panose="02010600030101010101" pitchFamily="2" charset="-122"/>
                <a:cs typeface="Times New Roman" panose="02020603050405020304" pitchFamily="18" charset="0"/>
              </a:rPr>
              <a:t>次</a:t>
            </a:r>
            <a:r>
              <a:rPr lang="zh-CN" altLang="en-US" sz="3700" kern="100" dirty="0">
                <a:latin typeface="Cambria" panose="02040503050406030204" pitchFamily="18" charset="0"/>
                <a:ea typeface="宋体" panose="02010600030101010101" pitchFamily="2" charset="-122"/>
                <a:cs typeface="Times New Roman" panose="02020603050405020304" pitchFamily="18" charset="0"/>
              </a:rPr>
              <a:t>随</a:t>
            </a:r>
            <a:r>
              <a:rPr lang="zh-CN" altLang="zh-CN" sz="3700" kern="100" dirty="0">
                <a:latin typeface="Cambria" panose="02040503050406030204" pitchFamily="18" charset="0"/>
                <a:ea typeface="宋体" panose="02010600030101010101" pitchFamily="2" charset="-122"/>
                <a:cs typeface="Times New Roman" panose="02020603050405020304" pitchFamily="18" charset="0"/>
              </a:rPr>
              <a:t>堂</a:t>
            </a:r>
            <a:r>
              <a:rPr lang="zh-CN" altLang="en-US" sz="3700" kern="100" dirty="0">
                <a:latin typeface="Cambria" panose="02040503050406030204" pitchFamily="18" charset="0"/>
                <a:ea typeface="宋体" panose="02010600030101010101" pitchFamily="2" charset="-122"/>
                <a:cs typeface="Times New Roman" panose="02020603050405020304" pitchFamily="18" charset="0"/>
              </a:rPr>
              <a:t>测试</a:t>
            </a:r>
            <a:r>
              <a:rPr lang="zh-CN" altLang="zh-CN" sz="3700" kern="100" dirty="0" smtClean="0">
                <a:latin typeface="Cambria" panose="02040503050406030204" pitchFamily="18" charset="0"/>
                <a:ea typeface="宋体" panose="02010600030101010101" pitchFamily="2" charset="-122"/>
                <a:cs typeface="Times New Roman" panose="02020603050405020304" pitchFamily="18" charset="0"/>
              </a:rPr>
              <a:t>（</a:t>
            </a:r>
            <a:r>
              <a:rPr lang="en-US" altLang="zh-CN" sz="3700" kern="100" dirty="0" smtClean="0">
                <a:latin typeface="Cambria" panose="02040503050406030204" pitchFamily="18" charset="0"/>
                <a:ea typeface="宋体" panose="02010600030101010101" pitchFamily="2" charset="-122"/>
                <a:cs typeface="Times New Roman" panose="02020603050405020304" pitchFamily="18" charset="0"/>
              </a:rPr>
              <a:t>20</a:t>
            </a:r>
            <a:r>
              <a:rPr lang="en-US" altLang="zh-CN" sz="3700" kern="100" dirty="0">
                <a:latin typeface="Cambria" panose="02040503050406030204" pitchFamily="18" charset="0"/>
                <a:ea typeface="宋体" panose="02010600030101010101" pitchFamily="2" charset="-122"/>
                <a:cs typeface="Times New Roman" panose="02020603050405020304" pitchFamily="18" charset="0"/>
              </a:rPr>
              <a:t>%</a:t>
            </a:r>
            <a:r>
              <a:rPr lang="zh-CN" altLang="zh-CN" sz="3700" kern="100" dirty="0">
                <a:latin typeface="Cambria" panose="02040503050406030204" pitchFamily="18" charset="0"/>
                <a:ea typeface="宋体" panose="02010600030101010101" pitchFamily="2" charset="-122"/>
                <a:cs typeface="Times New Roman" panose="02020603050405020304" pitchFamily="18" charset="0"/>
              </a:rPr>
              <a:t>）</a:t>
            </a:r>
            <a:endParaRPr lang="zh-CN" altLang="zh-CN" sz="37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lnSpc>
                <a:spcPct val="120000"/>
              </a:lnSpc>
              <a:spcAft>
                <a:spcPts val="0"/>
              </a:spcAft>
              <a:buNone/>
            </a:pPr>
            <a:r>
              <a:rPr lang="en-US" altLang="zh-CN" sz="3700" kern="100" dirty="0">
                <a:latin typeface="Cambria" panose="02040503050406030204" pitchFamily="18" charset="0"/>
                <a:ea typeface="宋体" panose="02010600030101010101" pitchFamily="2" charset="-122"/>
                <a:cs typeface="Times New Roman" panose="02020603050405020304" pitchFamily="18" charset="0"/>
              </a:rPr>
              <a:t>2.</a:t>
            </a:r>
            <a:r>
              <a:rPr lang="zh-CN" altLang="zh-CN" sz="3700" kern="100" dirty="0">
                <a:latin typeface="Cambria" panose="02040503050406030204" pitchFamily="18" charset="0"/>
                <a:ea typeface="宋体" panose="02010600030101010101" pitchFamily="2" charset="-122"/>
                <a:cs typeface="Times New Roman" panose="02020603050405020304" pitchFamily="18" charset="0"/>
              </a:rPr>
              <a:t>期末考试</a:t>
            </a:r>
            <a:r>
              <a:rPr lang="zh-CN" altLang="zh-CN" sz="3700" kern="100" dirty="0" smtClean="0">
                <a:latin typeface="Cambria" panose="02040503050406030204" pitchFamily="18" charset="0"/>
                <a:ea typeface="宋体" panose="02010600030101010101" pitchFamily="2" charset="-122"/>
                <a:cs typeface="Times New Roman" panose="02020603050405020304" pitchFamily="18" charset="0"/>
              </a:rPr>
              <a:t>（</a:t>
            </a:r>
            <a:r>
              <a:rPr lang="en-US" altLang="zh-CN" sz="3700" kern="100" smtClean="0">
                <a:latin typeface="Cambria" panose="02040503050406030204" pitchFamily="18" charset="0"/>
                <a:ea typeface="宋体" panose="02010600030101010101" pitchFamily="2" charset="-122"/>
                <a:cs typeface="Times New Roman" panose="02020603050405020304" pitchFamily="18" charset="0"/>
              </a:rPr>
              <a:t>70</a:t>
            </a:r>
            <a:r>
              <a:rPr lang="en-US" altLang="zh-CN" sz="3700" kern="100" dirty="0">
                <a:latin typeface="Cambria" panose="02040503050406030204" pitchFamily="18" charset="0"/>
                <a:ea typeface="宋体" panose="02010600030101010101" pitchFamily="2" charset="-122"/>
                <a:cs typeface="Times New Roman" panose="02020603050405020304" pitchFamily="18" charset="0"/>
              </a:rPr>
              <a:t>%</a:t>
            </a:r>
            <a:r>
              <a:rPr lang="zh-CN" altLang="zh-CN" sz="3700" kern="100" dirty="0">
                <a:latin typeface="Cambria" panose="02040503050406030204" pitchFamily="18" charset="0"/>
                <a:ea typeface="宋体" panose="02010600030101010101" pitchFamily="2" charset="-122"/>
                <a:cs typeface="Times New Roman" panose="02020603050405020304" pitchFamily="18" charset="0"/>
              </a:rPr>
              <a:t>）：闭卷</a:t>
            </a:r>
            <a:r>
              <a:rPr lang="zh-CN" altLang="en-US" sz="3700" kern="100" dirty="0">
                <a:latin typeface="Cambria" panose="02040503050406030204" pitchFamily="18" charset="0"/>
                <a:ea typeface="宋体" panose="02010600030101010101" pitchFamily="2" charset="-122"/>
                <a:cs typeface="Times New Roman" panose="02020603050405020304" pitchFamily="18" charset="0"/>
              </a:rPr>
              <a:t>考查</a:t>
            </a:r>
            <a:endParaRPr lang="zh-CN" altLang="zh-CN" sz="3700" kern="100" dirty="0">
              <a:latin typeface="Calibri" panose="020F0502020204030204" pitchFamily="34" charset="0"/>
              <a:ea typeface="宋体" panose="02010600030101010101" pitchFamily="2" charset="-122"/>
              <a:cs typeface="Times New Roman" panose="02020603050405020304" pitchFamily="18" charset="0"/>
            </a:endParaRPr>
          </a:p>
          <a:p>
            <a:pPr marL="320040" indent="-320040" algn="l" defTabSz="914400">
              <a:spcBef>
                <a:spcPts val="700"/>
              </a:spcBef>
              <a:buClr>
                <a:srgbClr val="FEB80A"/>
              </a:buClr>
              <a:buSzPct val="60000"/>
              <a:buFont typeface="Wingdings"/>
              <a:buChar char="Ø"/>
            </a:pPr>
            <a:endParaRPr lang="zh-CN" altLang="en-US" dirty="0">
              <a:ea typeface="宋体" pitchFamily="2" charset="-122"/>
            </a:endParaRPr>
          </a:p>
        </p:txBody>
      </p:sp>
      <p:sp>
        <p:nvSpPr>
          <p:cNvPr id="9" name="Content Placeholder 8"/>
          <p:cNvSpPr>
            <a:spLocks noGrp="1"/>
          </p:cNvSpPr>
          <p:nvPr>
            <p:ph sz="quarter" idx="2"/>
          </p:nvPr>
        </p:nvSpPr>
        <p:spPr>
          <a:xfrm>
            <a:off x="128464" y="4005064"/>
            <a:ext cx="9505056" cy="2592288"/>
          </a:xfrm>
          <a:ln w="12700" cmpd="dbl">
            <a:solidFill>
              <a:schemeClr val="accent2">
                <a:lumMod val="75000"/>
              </a:schemeClr>
            </a:solidFill>
          </a:ln>
        </p:spPr>
        <p:txBody>
          <a:bodyPr anchor="ctr">
            <a:normAutofit fontScale="70000" lnSpcReduction="20000"/>
          </a:bodyPr>
          <a:lstStyle/>
          <a:p>
            <a:pPr marL="0" indent="0" algn="just">
              <a:buNone/>
            </a:pPr>
            <a:endParaRPr lang="en-US" altLang="zh-CN" sz="4100" b="1" kern="100" dirty="0">
              <a:latin typeface="Cambria" panose="02040503050406030204" pitchFamily="18" charset="0"/>
              <a:ea typeface="宋体" panose="02010600030101010101" pitchFamily="2" charset="-122"/>
              <a:cs typeface="Times New Roman" panose="02020603050405020304" pitchFamily="18" charset="0"/>
            </a:endParaRPr>
          </a:p>
          <a:p>
            <a:pPr algn="just">
              <a:lnSpc>
                <a:spcPct val="170000"/>
              </a:lnSpc>
            </a:pPr>
            <a:r>
              <a:rPr lang="zh-CN" altLang="en-US" sz="4600" b="1" kern="100" dirty="0">
                <a:latin typeface="Cambria" panose="02040503050406030204" pitchFamily="18" charset="0"/>
                <a:ea typeface="宋体" panose="02010600030101010101" pitchFamily="2" charset="-122"/>
                <a:cs typeface="Times New Roman" panose="02020603050405020304" pitchFamily="18" charset="0"/>
              </a:rPr>
              <a:t>教材</a:t>
            </a:r>
            <a:r>
              <a:rPr lang="zh-CN" altLang="zh-CN" sz="4600" b="1" kern="100" dirty="0">
                <a:latin typeface="Cambria" panose="02040503050406030204" pitchFamily="18" charset="0"/>
                <a:ea typeface="宋体" panose="02010600030101010101" pitchFamily="2" charset="-122"/>
                <a:cs typeface="Times New Roman" panose="02020603050405020304" pitchFamily="18" charset="0"/>
              </a:rPr>
              <a:t>：</a:t>
            </a:r>
            <a:endParaRPr lang="en-US" altLang="zh-CN" sz="4600" b="1" kern="100" dirty="0">
              <a:latin typeface="Cambria" panose="02040503050406030204" pitchFamily="18" charset="0"/>
              <a:ea typeface="宋体" panose="02010600030101010101" pitchFamily="2" charset="-122"/>
              <a:cs typeface="Times New Roman" panose="02020603050405020304" pitchFamily="18" charset="0"/>
            </a:endParaRPr>
          </a:p>
          <a:p>
            <a:pPr marL="0" indent="0" algn="just">
              <a:lnSpc>
                <a:spcPct val="170000"/>
              </a:lnSpc>
              <a:buNone/>
            </a:pPr>
            <a:r>
              <a:rPr lang="en-US" altLang="zh-CN" sz="4100" b="1" kern="100" dirty="0">
                <a:latin typeface="Cambria" panose="02040503050406030204" pitchFamily="18" charset="0"/>
                <a:ea typeface="宋体" panose="02010600030101010101" pitchFamily="2" charset="-122"/>
                <a:cs typeface="Times New Roman" panose="02020603050405020304" pitchFamily="18" charset="0"/>
              </a:rPr>
              <a:t>  </a:t>
            </a:r>
            <a:r>
              <a:rPr lang="en-US" altLang="zh-CN" sz="3600" kern="100" dirty="0">
                <a:latin typeface="Cambria" panose="02040503050406030204" pitchFamily="18" charset="0"/>
                <a:ea typeface="宋体" panose="02010600030101010101" pitchFamily="2" charset="-122"/>
                <a:cs typeface="Times New Roman" panose="02020603050405020304" pitchFamily="18" charset="0"/>
              </a:rPr>
              <a:t>《</a:t>
            </a:r>
            <a:r>
              <a:rPr lang="zh-CN" altLang="en-US" sz="3600" kern="100" dirty="0">
                <a:latin typeface="Cambria" panose="02040503050406030204" pitchFamily="18" charset="0"/>
                <a:ea typeface="宋体" panose="02010600030101010101" pitchFamily="2" charset="-122"/>
                <a:cs typeface="Times New Roman" panose="02020603050405020304" pitchFamily="18" charset="0"/>
              </a:rPr>
              <a:t>逻辑学</a:t>
            </a:r>
            <a:r>
              <a:rPr lang="en-US" altLang="zh-CN" sz="3600" kern="100" dirty="0">
                <a:latin typeface="Cambria" panose="02040503050406030204" pitchFamily="18" charset="0"/>
                <a:ea typeface="宋体" panose="02010600030101010101" pitchFamily="2" charset="-122"/>
                <a:cs typeface="Times New Roman" panose="02020603050405020304" pitchFamily="18" charset="0"/>
              </a:rPr>
              <a:t>》</a:t>
            </a:r>
            <a:r>
              <a:rPr lang="zh-CN" altLang="en-US" sz="3600" kern="100" dirty="0">
                <a:latin typeface="Cambria" panose="02040503050406030204" pitchFamily="18" charset="0"/>
                <a:ea typeface="宋体" panose="02010600030101010101" pitchFamily="2" charset="-122"/>
                <a:cs typeface="Times New Roman" panose="02020603050405020304" pitchFamily="18" charset="0"/>
              </a:rPr>
              <a:t>（马克思主义理论研究和建设工程重点教材），</a:t>
            </a:r>
            <a:r>
              <a:rPr lang="en-US" altLang="zh-CN" sz="3600" kern="100" dirty="0">
                <a:latin typeface="Cambria" panose="02040503050406030204" pitchFamily="18" charset="0"/>
                <a:ea typeface="宋体" panose="02010600030101010101" pitchFamily="2" charset="-122"/>
                <a:cs typeface="Times New Roman" panose="02020603050405020304" pitchFamily="18" charset="0"/>
              </a:rPr>
              <a:t>《</a:t>
            </a:r>
            <a:r>
              <a:rPr lang="zh-CN" altLang="en-US" sz="3600" kern="100" dirty="0">
                <a:latin typeface="Cambria" panose="02040503050406030204" pitchFamily="18" charset="0"/>
                <a:ea typeface="宋体" panose="02010600030101010101" pitchFamily="2" charset="-122"/>
                <a:cs typeface="Times New Roman" panose="02020603050405020304" pitchFamily="18" charset="0"/>
              </a:rPr>
              <a:t>逻辑学</a:t>
            </a:r>
            <a:r>
              <a:rPr lang="en-US" altLang="zh-CN" sz="3600" kern="100" dirty="0">
                <a:latin typeface="Cambria" panose="02040503050406030204" pitchFamily="18" charset="0"/>
                <a:ea typeface="宋体" panose="02010600030101010101" pitchFamily="2" charset="-122"/>
                <a:cs typeface="Times New Roman" panose="02020603050405020304" pitchFamily="18" charset="0"/>
              </a:rPr>
              <a:t>》</a:t>
            </a:r>
            <a:r>
              <a:rPr lang="zh-CN" altLang="en-US" sz="3600" kern="100" dirty="0">
                <a:latin typeface="Cambria" panose="02040503050406030204" pitchFamily="18" charset="0"/>
                <a:ea typeface="宋体" panose="02010600030101010101" pitchFamily="2" charset="-122"/>
                <a:cs typeface="Times New Roman" panose="02020603050405020304" pitchFamily="18" charset="0"/>
              </a:rPr>
              <a:t>编写组编，高等教育出版社，</a:t>
            </a:r>
            <a:r>
              <a:rPr lang="en-US" altLang="zh-CN" sz="3600" kern="100" dirty="0">
                <a:latin typeface="Cambria" panose="02040503050406030204" pitchFamily="18" charset="0"/>
                <a:ea typeface="宋体" panose="02010600030101010101" pitchFamily="2" charset="-122"/>
                <a:cs typeface="Times New Roman" panose="02020603050405020304" pitchFamily="18" charset="0"/>
              </a:rPr>
              <a:t>2017.7</a:t>
            </a:r>
            <a:r>
              <a:rPr lang="zh-CN" altLang="en-US" sz="3600" kern="100" dirty="0">
                <a:latin typeface="Cambria" panose="02040503050406030204" pitchFamily="18" charset="0"/>
                <a:ea typeface="宋体" panose="02010600030101010101" pitchFamily="2" charset="-122"/>
                <a:cs typeface="Times New Roman" panose="02020603050405020304" pitchFamily="18" charset="0"/>
              </a:rPr>
              <a:t>。</a:t>
            </a:r>
            <a:endParaRPr lang="en-US" altLang="zh-CN" sz="3600" kern="100" dirty="0">
              <a:latin typeface="Cambria" panose="02040503050406030204" pitchFamily="18" charset="0"/>
              <a:ea typeface="宋体" panose="02010600030101010101" pitchFamily="2" charset="-122"/>
              <a:cs typeface="Times New Roman" panose="02020603050405020304" pitchFamily="18" charset="0"/>
            </a:endParaRPr>
          </a:p>
          <a:p>
            <a:pPr marL="0" indent="0" algn="just">
              <a:buNone/>
            </a:pPr>
            <a:endParaRPr lang="zh-CN" altLang="zh-CN" sz="3600" kern="100" dirty="0">
              <a:latin typeface="Cambria" panose="020405030504060302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spTree>
    <p:extLst>
      <p:ext uri="{BB962C8B-B14F-4D97-AF65-F5344CB8AC3E}">
        <p14:creationId xmlns:p14="http://schemas.microsoft.com/office/powerpoint/2010/main" val="4220710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472" y="228600"/>
            <a:ext cx="9296080" cy="990600"/>
          </a:xfrm>
        </p:spPr>
        <p:txBody>
          <a:bodyPr/>
          <a:lstStyle/>
          <a:p>
            <a:r>
              <a:rPr lang="en-US" altLang="zh-CN" sz="3600" b="1" dirty="0"/>
              <a:t>2. </a:t>
            </a:r>
            <a:r>
              <a:rPr lang="zh-CN" altLang="en-US" sz="3600" b="1" dirty="0"/>
              <a:t>逻辑学的研究对象</a:t>
            </a:r>
            <a:endParaRPr lang="zh-CN" altLang="en-US" dirty="0"/>
          </a:p>
        </p:txBody>
      </p:sp>
      <p:sp>
        <p:nvSpPr>
          <p:cNvPr id="3" name="内容占位符 2"/>
          <p:cNvSpPr>
            <a:spLocks noGrp="1"/>
          </p:cNvSpPr>
          <p:nvPr>
            <p:ph sz="quarter" idx="1"/>
          </p:nvPr>
        </p:nvSpPr>
        <p:spPr>
          <a:xfrm>
            <a:off x="0" y="1844824"/>
            <a:ext cx="9906000" cy="6015271"/>
          </a:xfrm>
        </p:spPr>
        <p:txBody>
          <a:bodyPr>
            <a:normAutofit/>
          </a:bodyPr>
          <a:lstStyle/>
          <a:p>
            <a:pPr>
              <a:lnSpc>
                <a:spcPct val="140000"/>
              </a:lnSpc>
              <a:buFont typeface="Wingdings" panose="05000000000000000000" pitchFamily="2" charset="2"/>
              <a:buChar char="n"/>
            </a:pPr>
            <a:r>
              <a:rPr lang="zh-CN" altLang="en-US" sz="3100" b="1" dirty="0">
                <a:solidFill>
                  <a:srgbClr val="FF0000"/>
                </a:solidFill>
              </a:rPr>
              <a:t>论证</a:t>
            </a:r>
            <a:endParaRPr lang="en-US" altLang="zh-CN" sz="3100" b="1" dirty="0">
              <a:solidFill>
                <a:srgbClr val="FF0000"/>
              </a:solidFill>
            </a:endParaRPr>
          </a:p>
          <a:p>
            <a:pPr marL="0" indent="0">
              <a:lnSpc>
                <a:spcPct val="140000"/>
              </a:lnSpc>
              <a:buNone/>
            </a:pPr>
            <a:r>
              <a:rPr lang="en-US" altLang="zh-CN" sz="3100" b="1" dirty="0"/>
              <a:t>    </a:t>
            </a:r>
            <a:r>
              <a:rPr lang="zh-CN" altLang="en-US" sz="3100" b="1" dirty="0"/>
              <a:t>论证是用某些</a:t>
            </a:r>
            <a:r>
              <a:rPr lang="zh-CN" altLang="en-US" sz="3100" b="1" dirty="0">
                <a:solidFill>
                  <a:srgbClr val="0070C0"/>
                </a:solidFill>
              </a:rPr>
              <a:t>理由</a:t>
            </a:r>
            <a:r>
              <a:rPr lang="zh-CN" altLang="en-US" sz="3100" b="1" dirty="0"/>
              <a:t>去</a:t>
            </a:r>
            <a:r>
              <a:rPr lang="zh-CN" altLang="en-US" sz="3100" b="1" dirty="0">
                <a:solidFill>
                  <a:srgbClr val="0070C0"/>
                </a:solidFill>
              </a:rPr>
              <a:t>支持或反驳</a:t>
            </a:r>
            <a:r>
              <a:rPr lang="zh-CN" altLang="en-US" sz="3100" b="1" dirty="0"/>
              <a:t>某种观点的过程或语言形式，通常由论题、论点、论据和论证方式构成。</a:t>
            </a:r>
            <a:endParaRPr lang="en-US" altLang="zh-CN" sz="3100" b="1" dirty="0"/>
          </a:p>
          <a:p>
            <a:pPr marL="0" indent="0">
              <a:buNone/>
            </a:pPr>
            <a:r>
              <a:rPr lang="zh-CN" altLang="en-US" dirty="0"/>
              <a:t>    </a:t>
            </a:r>
          </a:p>
        </p:txBody>
      </p:sp>
      <p:sp>
        <p:nvSpPr>
          <p:cNvPr id="11" name="文本框 10"/>
          <p:cNvSpPr txBox="1"/>
          <p:nvPr/>
        </p:nvSpPr>
        <p:spPr>
          <a:xfrm>
            <a:off x="2576736" y="4945222"/>
            <a:ext cx="1584176" cy="538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900" b="1" i="0" u="none" strike="noStrike" kern="1200" cap="none" spc="0" normalizeH="0" baseline="0" noProof="0" dirty="0">
                <a:ln>
                  <a:noFill/>
                </a:ln>
                <a:solidFill>
                  <a:srgbClr val="C32D2E"/>
                </a:solidFill>
                <a:effectLst/>
                <a:uLnTx/>
                <a:uFillTx/>
                <a:latin typeface="Tw Cen MT"/>
                <a:ea typeface="华文仿宋" panose="02010600040101010101" pitchFamily="2" charset="-122"/>
                <a:cs typeface="+mn-cs"/>
              </a:rPr>
              <a:t>   </a:t>
            </a:r>
          </a:p>
        </p:txBody>
      </p:sp>
    </p:spTree>
    <p:extLst>
      <p:ext uri="{BB962C8B-B14F-4D97-AF65-F5344CB8AC3E}">
        <p14:creationId xmlns:p14="http://schemas.microsoft.com/office/powerpoint/2010/main" val="344084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56456" y="421481"/>
            <a:ext cx="9906000" cy="6015038"/>
          </a:xfrm>
        </p:spPr>
        <p:txBody>
          <a:bodyPr>
            <a:normAutofit lnSpcReduction="10000"/>
          </a:bodyPr>
          <a:lstStyle/>
          <a:p>
            <a:pPr marL="0" indent="0">
              <a:lnSpc>
                <a:spcPct val="140000"/>
              </a:lnSpc>
              <a:buNone/>
            </a:pPr>
            <a:r>
              <a:rPr lang="zh-CN" altLang="en-US" sz="3100" b="1" dirty="0">
                <a:solidFill>
                  <a:srgbClr val="0070C0"/>
                </a:solidFill>
              </a:rPr>
              <a:t>论题</a:t>
            </a:r>
            <a:r>
              <a:rPr lang="zh-CN" altLang="en-US" sz="3100" b="1" dirty="0"/>
              <a:t>：论辩双方所讨论的对象或者观点。例：</a:t>
            </a:r>
            <a:endParaRPr lang="en-US" altLang="zh-CN" sz="3100" b="1" dirty="0"/>
          </a:p>
          <a:p>
            <a:pPr marL="0" indent="0" algn="ctr">
              <a:lnSpc>
                <a:spcPct val="140000"/>
              </a:lnSpc>
              <a:buNone/>
            </a:pPr>
            <a:r>
              <a:rPr lang="zh-CN" altLang="en-US" sz="3100" dirty="0">
                <a:solidFill>
                  <a:srgbClr val="00B050"/>
                </a:solidFill>
                <a:latin typeface="华文新魏" panose="02010800040101010101" pitchFamily="2" charset="-122"/>
                <a:ea typeface="华文新魏" panose="02010800040101010101" pitchFamily="2" charset="-122"/>
              </a:rPr>
              <a:t>与人工智能恋爱算不算爱情</a:t>
            </a:r>
            <a:endParaRPr lang="en-US" altLang="zh-CN" sz="3100" dirty="0">
              <a:solidFill>
                <a:srgbClr val="00B050"/>
              </a:solidFill>
              <a:latin typeface="华文新魏" panose="02010800040101010101" pitchFamily="2" charset="-122"/>
              <a:ea typeface="华文新魏" panose="02010800040101010101" pitchFamily="2" charset="-122"/>
            </a:endParaRPr>
          </a:p>
          <a:p>
            <a:pPr marL="0" indent="0">
              <a:lnSpc>
                <a:spcPct val="140000"/>
              </a:lnSpc>
              <a:buNone/>
            </a:pPr>
            <a:r>
              <a:rPr lang="zh-CN" altLang="en-US" sz="3100" b="1" dirty="0">
                <a:solidFill>
                  <a:srgbClr val="0070C0"/>
                </a:solidFill>
              </a:rPr>
              <a:t>论点</a:t>
            </a:r>
            <a:r>
              <a:rPr lang="zh-CN" altLang="en-US" sz="3100" b="1" dirty="0"/>
              <a:t>：论证过程中要加以证明的观点。</a:t>
            </a:r>
            <a:endParaRPr lang="en-US" altLang="zh-CN" sz="3100" b="1" dirty="0"/>
          </a:p>
          <a:p>
            <a:pPr marL="0" indent="0" algn="ctr">
              <a:lnSpc>
                <a:spcPct val="140000"/>
              </a:lnSpc>
              <a:buNone/>
            </a:pPr>
            <a:r>
              <a:rPr lang="zh-CN" altLang="en-US" sz="3100" dirty="0">
                <a:solidFill>
                  <a:srgbClr val="00B050"/>
                </a:solidFill>
                <a:latin typeface="华文新魏" panose="02010800040101010101" pitchFamily="2" charset="-122"/>
                <a:ea typeface="华文新魏" panose="02010800040101010101" pitchFamily="2" charset="-122"/>
              </a:rPr>
              <a:t>与人工智能恋爱算爱情 </a:t>
            </a:r>
            <a:r>
              <a:rPr lang="en-US" altLang="zh-CN" sz="3100" dirty="0">
                <a:solidFill>
                  <a:srgbClr val="00B050"/>
                </a:solidFill>
                <a:latin typeface="华文新魏" panose="02010800040101010101" pitchFamily="2" charset="-122"/>
                <a:ea typeface="华文新魏" panose="02010800040101010101" pitchFamily="2" charset="-122"/>
              </a:rPr>
              <a:t>vs </a:t>
            </a:r>
            <a:r>
              <a:rPr lang="zh-CN" altLang="en-US" sz="3100" dirty="0">
                <a:solidFill>
                  <a:srgbClr val="00B050"/>
                </a:solidFill>
                <a:latin typeface="华文新魏" panose="02010800040101010101" pitchFamily="2" charset="-122"/>
                <a:ea typeface="华文新魏" panose="02010800040101010101" pitchFamily="2" charset="-122"/>
              </a:rPr>
              <a:t>与人工智能恋爱不算爱情</a:t>
            </a:r>
            <a:endParaRPr lang="en-US" altLang="zh-CN" sz="3100" b="1" dirty="0"/>
          </a:p>
          <a:p>
            <a:pPr marL="0" indent="0">
              <a:lnSpc>
                <a:spcPct val="140000"/>
              </a:lnSpc>
              <a:buNone/>
            </a:pPr>
            <a:r>
              <a:rPr lang="zh-CN" altLang="en-US" sz="3100" b="1" dirty="0">
                <a:solidFill>
                  <a:srgbClr val="0070C0"/>
                </a:solidFill>
              </a:rPr>
              <a:t>论据</a:t>
            </a:r>
            <a:r>
              <a:rPr lang="zh-CN" altLang="en-US" sz="3100" b="1" dirty="0"/>
              <a:t>：论证用来支持或反驳某个论点的理由，它们可以是公认的一般性原理，也可以是一个事实性断言。</a:t>
            </a:r>
            <a:endParaRPr lang="en-US" altLang="zh-CN" sz="3100" b="1" dirty="0"/>
          </a:p>
          <a:p>
            <a:pPr marL="0" indent="0">
              <a:lnSpc>
                <a:spcPct val="140000"/>
              </a:lnSpc>
              <a:buNone/>
            </a:pPr>
            <a:r>
              <a:rPr lang="zh-CN" altLang="en-US" sz="3100" b="1" dirty="0">
                <a:solidFill>
                  <a:srgbClr val="0070C0"/>
                </a:solidFill>
              </a:rPr>
              <a:t>论证一般由推理组成</a:t>
            </a:r>
            <a:r>
              <a:rPr lang="zh-CN" altLang="en-US" sz="3100" b="1" dirty="0"/>
              <a:t>：一个简单的论证就是一个推理，一个复杂的论证往往由一系列推理组成。</a:t>
            </a:r>
            <a:endParaRPr lang="en-US" altLang="zh-CN" sz="3100" b="1" dirty="0"/>
          </a:p>
          <a:p>
            <a:pPr marL="0" indent="0">
              <a:buNone/>
            </a:pPr>
            <a:r>
              <a:rPr lang="zh-CN" altLang="en-US" dirty="0"/>
              <a:t>    </a:t>
            </a:r>
          </a:p>
        </p:txBody>
      </p:sp>
      <p:sp>
        <p:nvSpPr>
          <p:cNvPr id="11" name="文本框 10"/>
          <p:cNvSpPr txBox="1"/>
          <p:nvPr/>
        </p:nvSpPr>
        <p:spPr>
          <a:xfrm>
            <a:off x="2576736" y="4945222"/>
            <a:ext cx="1584176" cy="538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900" b="1" i="0" u="none" strike="noStrike" kern="1200" cap="none" spc="0" normalizeH="0" baseline="0" noProof="0" dirty="0">
                <a:ln>
                  <a:noFill/>
                </a:ln>
                <a:solidFill>
                  <a:srgbClr val="C32D2E"/>
                </a:solidFill>
                <a:effectLst/>
                <a:uLnTx/>
                <a:uFillTx/>
                <a:latin typeface="Tw Cen MT"/>
                <a:ea typeface="华文仿宋" panose="02010600040101010101" pitchFamily="2" charset="-122"/>
                <a:cs typeface="+mn-cs"/>
              </a:rPr>
              <a:t>   </a:t>
            </a:r>
          </a:p>
        </p:txBody>
      </p:sp>
    </p:spTree>
    <p:extLst>
      <p:ext uri="{BB962C8B-B14F-4D97-AF65-F5344CB8AC3E}">
        <p14:creationId xmlns:p14="http://schemas.microsoft.com/office/powerpoint/2010/main" val="2046045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464" y="228600"/>
            <a:ext cx="9368088" cy="990600"/>
          </a:xfrm>
        </p:spPr>
        <p:txBody>
          <a:bodyPr/>
          <a:lstStyle/>
          <a:p>
            <a:r>
              <a:rPr lang="en-US" altLang="zh-CN" sz="3600" b="1" dirty="0"/>
              <a:t>2. </a:t>
            </a:r>
            <a:r>
              <a:rPr lang="zh-CN" altLang="en-US" sz="3600" b="1" dirty="0"/>
              <a:t>逻辑学的研究对象</a:t>
            </a:r>
            <a:endParaRPr lang="zh-CN" altLang="en-US" dirty="0"/>
          </a:p>
        </p:txBody>
      </p:sp>
      <p:sp>
        <p:nvSpPr>
          <p:cNvPr id="3" name="内容占位符 2"/>
          <p:cNvSpPr>
            <a:spLocks noGrp="1"/>
          </p:cNvSpPr>
          <p:nvPr>
            <p:ph sz="quarter" idx="1"/>
          </p:nvPr>
        </p:nvSpPr>
        <p:spPr>
          <a:xfrm>
            <a:off x="0" y="1772816"/>
            <a:ext cx="9649072" cy="6048672"/>
          </a:xfrm>
        </p:spPr>
        <p:txBody>
          <a:bodyPr>
            <a:normAutofit/>
          </a:bodyPr>
          <a:lstStyle/>
          <a:p>
            <a:r>
              <a:rPr lang="zh-CN" altLang="en-US" b="1" dirty="0">
                <a:solidFill>
                  <a:srgbClr val="FF0000"/>
                </a:solidFill>
              </a:rPr>
              <a:t>推理和论证的</a:t>
            </a:r>
            <a:r>
              <a:rPr lang="zh-CN" altLang="en-US" b="1" u="sng" dirty="0">
                <a:solidFill>
                  <a:srgbClr val="FF0000"/>
                </a:solidFill>
              </a:rPr>
              <a:t>区别</a:t>
            </a:r>
            <a:r>
              <a:rPr lang="zh-CN" altLang="en-US" b="1" dirty="0">
                <a:solidFill>
                  <a:srgbClr val="FF0000"/>
                </a:solidFill>
              </a:rPr>
              <a:t>：</a:t>
            </a:r>
            <a:endParaRPr lang="en-US" altLang="zh-CN" dirty="0"/>
          </a:p>
          <a:p>
            <a:pPr marL="0" indent="0">
              <a:lnSpc>
                <a:spcPct val="130000"/>
              </a:lnSpc>
              <a:buNone/>
            </a:pPr>
            <a:r>
              <a:rPr lang="zh-CN" altLang="en-US" dirty="0"/>
              <a:t>       </a:t>
            </a:r>
            <a:r>
              <a:rPr lang="zh-CN" altLang="en-US" b="1" dirty="0"/>
              <a:t>推理并不一定要求前提真，假判断或假命题之间完全可以进行</a:t>
            </a:r>
            <a:r>
              <a:rPr lang="zh-CN" altLang="en-US" b="1" dirty="0">
                <a:solidFill>
                  <a:srgbClr val="FF0000"/>
                </a:solidFill>
              </a:rPr>
              <a:t>逻辑上有效的</a:t>
            </a:r>
            <a:r>
              <a:rPr lang="zh-CN" altLang="en-US" b="1" dirty="0"/>
              <a:t>推理。</a:t>
            </a:r>
            <a:endParaRPr lang="en-US" altLang="zh-CN" b="1" dirty="0"/>
          </a:p>
          <a:p>
            <a:pPr marL="0" indent="0">
              <a:lnSpc>
                <a:spcPct val="130000"/>
              </a:lnSpc>
              <a:buNone/>
            </a:pPr>
            <a:r>
              <a:rPr lang="zh-CN" altLang="en-US" b="1" dirty="0"/>
              <a:t>例如：“如果所有的金子都不是闪光的，那么，所有闪光的东西都不是金子。”</a:t>
            </a:r>
            <a:endParaRPr lang="en-US" altLang="zh-CN" b="1" dirty="0"/>
          </a:p>
          <a:p>
            <a:pPr marL="0" indent="0">
              <a:lnSpc>
                <a:spcPct val="130000"/>
              </a:lnSpc>
              <a:buNone/>
            </a:pPr>
            <a:r>
              <a:rPr lang="zh-CN" altLang="en-US" b="1" dirty="0"/>
              <a:t>       论证要求论据必须真实，用假判断作论据是不能证明任何东西的。</a:t>
            </a:r>
            <a:endParaRPr lang="en-US" altLang="zh-CN" b="1" dirty="0"/>
          </a:p>
          <a:p>
            <a:pPr marL="0" indent="0">
              <a:buNone/>
            </a:pPr>
            <a:r>
              <a:rPr lang="en-US" altLang="zh-CN" dirty="0"/>
              <a:t>   </a:t>
            </a:r>
            <a:endParaRPr lang="zh-CN" altLang="en-US" dirty="0"/>
          </a:p>
        </p:txBody>
      </p:sp>
    </p:spTree>
    <p:extLst>
      <p:ext uri="{BB962C8B-B14F-4D97-AF65-F5344CB8AC3E}">
        <p14:creationId xmlns:p14="http://schemas.microsoft.com/office/powerpoint/2010/main" val="3379952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3"/>
          <p:cNvSpPr txBox="1">
            <a:spLocks noChangeArrowheads="1"/>
          </p:cNvSpPr>
          <p:nvPr/>
        </p:nvSpPr>
        <p:spPr bwMode="auto">
          <a:xfrm>
            <a:off x="2041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7" name="Rectangle 2"/>
          <p:cNvSpPr txBox="1">
            <a:spLocks noChangeArrowheads="1"/>
          </p:cNvSpPr>
          <p:nvPr/>
        </p:nvSpPr>
        <p:spPr bwMode="gray">
          <a:xfrm>
            <a:off x="416496" y="326830"/>
            <a:ext cx="4800600" cy="596900"/>
          </a:xfrm>
          <a:prstGeom prst="rect">
            <a:avLst/>
          </a:prstGeom>
          <a:noFill/>
          <a:ln w="9525">
            <a:noFill/>
            <a:miter lim="800000"/>
            <a:headEnd/>
            <a:tailEnd/>
          </a:ln>
          <a:effec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spcBef>
                <a:spcPct val="0"/>
              </a:spcBef>
              <a:buClrTx/>
              <a:buNone/>
            </a:pPr>
            <a:r>
              <a:rPr lang="en-US" altLang="zh-CN" sz="3600" dirty="0"/>
              <a:t>2. </a:t>
            </a:r>
            <a:r>
              <a:rPr lang="zh-CN" altLang="en-US" sz="3600" dirty="0"/>
              <a:t>逻辑学的研究对象</a:t>
            </a:r>
            <a:endParaRPr kumimoji="0" lang="en-US" altLang="zh-CN" sz="2800" b="1" i="0" u="none" strike="noStrike" kern="1200" cap="none" spc="0" normalizeH="0" baseline="0" noProof="0" dirty="0">
              <a:ln>
                <a:noFill/>
              </a:ln>
              <a:solidFill>
                <a:srgbClr val="684309"/>
              </a:solidFill>
              <a:effectLst>
                <a:outerShdw blurRad="38100" dist="38100" dir="2700000" algn="tl">
                  <a:srgbClr val="C0C0C0"/>
                </a:outerShdw>
              </a:effectLst>
              <a:uLnTx/>
              <a:uFillTx/>
              <a:latin typeface="方正姚体" panose="02010601030101010101" pitchFamily="2" charset="-122"/>
              <a:ea typeface="方正姚体" panose="02010601030101010101" pitchFamily="2" charset="-122"/>
              <a:cs typeface="+mn-cs"/>
            </a:endParaRPr>
          </a:p>
        </p:txBody>
      </p:sp>
      <p:sp>
        <p:nvSpPr>
          <p:cNvPr id="14" name="Rectangle 2"/>
          <p:cNvSpPr txBox="1">
            <a:spLocks noChangeArrowheads="1"/>
          </p:cNvSpPr>
          <p:nvPr/>
        </p:nvSpPr>
        <p:spPr bwMode="gray">
          <a:xfrm>
            <a:off x="3656856" y="2636911"/>
            <a:ext cx="4800600" cy="512929"/>
          </a:xfrm>
          <a:prstGeom prst="rect">
            <a:avLst/>
          </a:prstGeom>
          <a:noFill/>
          <a:ln w="9525">
            <a:noFill/>
            <a:miter lim="800000"/>
            <a:headEnd/>
            <a:tailEnd/>
          </a:ln>
          <a:effec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solidFill>
                  <a:prstClr val="black"/>
                </a:solidFill>
                <a:highlight>
                  <a:srgbClr val="FFFF00"/>
                </a:highlight>
                <a:latin typeface="华文仿宋" panose="02010600040101010101" pitchFamily="2" charset="-122"/>
                <a:ea typeface="华文仿宋" panose="02010600040101010101" pitchFamily="2" charset="-122"/>
              </a:rPr>
              <a:t>前提</a:t>
            </a:r>
            <a:r>
              <a:rPr kumimoji="0" lang="zh-CN" altLang="en-US" sz="2800" b="1" i="0" u="none" strike="noStrike" kern="1200" cap="none" spc="0" normalizeH="0" baseline="0" noProof="0" dirty="0">
                <a:ln>
                  <a:noFill/>
                </a:ln>
                <a:solidFill>
                  <a:prstClr val="black"/>
                </a:solidFill>
                <a:effectLst/>
                <a:highlight>
                  <a:srgbClr val="FFFF00"/>
                </a:highlight>
                <a:uLnTx/>
                <a:uFillTx/>
                <a:latin typeface="华文仿宋" panose="02010600040101010101" pitchFamily="2" charset="-122"/>
                <a:ea typeface="华文仿宋" panose="02010600040101010101" pitchFamily="2" charset="-122"/>
                <a:cs typeface="+mn-cs"/>
              </a:rPr>
              <a:t>指示词</a:t>
            </a:r>
            <a:endParaRPr kumimoji="0" lang="en-US" altLang="zh-CN" sz="2800" b="1" i="0" u="none" strike="noStrike" kern="1200" cap="none" spc="0" normalizeH="0" baseline="0" noProof="0" dirty="0">
              <a:ln>
                <a:noFill/>
              </a:ln>
              <a:solidFill>
                <a:prstClr val="black"/>
              </a:solidFill>
              <a:effectLst/>
              <a:highlight>
                <a:srgbClr val="FFFF00"/>
              </a:highlight>
              <a:uLnTx/>
              <a:uFillTx/>
              <a:latin typeface="华文仿宋" panose="02010600040101010101" pitchFamily="2" charset="-122"/>
              <a:ea typeface="华文仿宋" panose="02010600040101010101" pitchFamily="2" charset="-122"/>
              <a:cs typeface="+mn-cs"/>
            </a:endParaRPr>
          </a:p>
        </p:txBody>
      </p:sp>
      <p:pic>
        <p:nvPicPr>
          <p:cNvPr id="7" name="图片 10" descr="2016-2-24 20-14-27.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488" y="3149841"/>
            <a:ext cx="9011816"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gray">
          <a:xfrm>
            <a:off x="313014" y="1606503"/>
            <a:ext cx="9320506" cy="1030407"/>
          </a:xfrm>
          <a:prstGeom prst="rect">
            <a:avLst/>
          </a:prstGeom>
          <a:noFill/>
          <a:ln w="9525">
            <a:noFill/>
            <a:miter lim="800000"/>
            <a:headEnd/>
            <a:tailEnd/>
          </a:ln>
          <a:effec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        分析和建构推理和论证时最重要的任务之一就是正确区分前提和结论。</a:t>
            </a:r>
            <a:endParaRPr kumimoji="0" lang="en-US" altLang="zh-CN" sz="2800" b="1"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endParaRPr>
          </a:p>
        </p:txBody>
      </p:sp>
    </p:spTree>
    <p:extLst>
      <p:ext uri="{BB962C8B-B14F-4D97-AF65-F5344CB8AC3E}">
        <p14:creationId xmlns:p14="http://schemas.microsoft.com/office/powerpoint/2010/main" val="178615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3"/>
          <p:cNvSpPr txBox="1">
            <a:spLocks noChangeArrowheads="1"/>
          </p:cNvSpPr>
          <p:nvPr/>
        </p:nvSpPr>
        <p:spPr bwMode="auto">
          <a:xfrm>
            <a:off x="2041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7" name="Rectangle 2"/>
          <p:cNvSpPr txBox="1">
            <a:spLocks noChangeArrowheads="1"/>
          </p:cNvSpPr>
          <p:nvPr/>
        </p:nvSpPr>
        <p:spPr bwMode="gray">
          <a:xfrm>
            <a:off x="344488" y="317795"/>
            <a:ext cx="4800600" cy="596900"/>
          </a:xfrm>
          <a:prstGeom prst="rect">
            <a:avLst/>
          </a:prstGeom>
          <a:noFill/>
          <a:ln w="9525">
            <a:noFill/>
            <a:miter lim="800000"/>
            <a:headEnd/>
            <a:tailEnd/>
          </a:ln>
          <a:effec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3600" dirty="0"/>
              <a:t>2. </a:t>
            </a:r>
            <a:r>
              <a:rPr lang="zh-CN" altLang="en-US" sz="3600" dirty="0"/>
              <a:t>逻辑学的研究对象</a:t>
            </a:r>
            <a:endParaRPr lang="en-US" altLang="zh-CN" dirty="0">
              <a:solidFill>
                <a:srgbClr val="684309"/>
              </a:solidFill>
              <a:effectLst>
                <a:outerShdw blurRad="38100" dist="38100" dir="2700000" algn="tl">
                  <a:srgbClr val="C0C0C0"/>
                </a:outerShdw>
              </a:effectLst>
              <a:latin typeface="方正姚体" panose="02010601030101010101" pitchFamily="2" charset="-122"/>
              <a:ea typeface="方正姚体" panose="02010601030101010101" pitchFamily="2" charset="-122"/>
            </a:endParaRPr>
          </a:p>
        </p:txBody>
      </p:sp>
      <p:sp>
        <p:nvSpPr>
          <p:cNvPr id="33796" name="矩形 6"/>
          <p:cNvSpPr>
            <a:spLocks noChangeArrowheads="1"/>
          </p:cNvSpPr>
          <p:nvPr/>
        </p:nvSpPr>
        <p:spPr bwMode="auto">
          <a:xfrm>
            <a:off x="3944939" y="6021388"/>
            <a:ext cx="2160587" cy="792162"/>
          </a:xfrm>
          <a:prstGeom prst="rect">
            <a:avLst/>
          </a:prstGeom>
          <a:solidFill>
            <a:srgbClr val="FFFFFF"/>
          </a:solidFill>
          <a:ln w="9525">
            <a:solidFill>
              <a:srgbClr val="FFFFFF"/>
            </a:solidFill>
            <a:round/>
            <a:headEnd/>
            <a:tailEnd/>
          </a:ln>
        </p:spPr>
        <p:txBody>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33799" name="图片 9" descr="2016-2-24 20-13-55.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512" y="2223475"/>
            <a:ext cx="8619112" cy="465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gray">
          <a:xfrm>
            <a:off x="3872880" y="1700808"/>
            <a:ext cx="4800600" cy="596900"/>
          </a:xfrm>
          <a:prstGeom prst="rect">
            <a:avLst/>
          </a:prstGeom>
          <a:noFill/>
          <a:ln w="9525">
            <a:noFill/>
            <a:miter lim="800000"/>
            <a:headEnd/>
            <a:tailEnd/>
          </a:ln>
          <a:effec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dirty="0">
                <a:solidFill>
                  <a:schemeClr val="tx1"/>
                </a:solidFill>
                <a:latin typeface="+mj-ea"/>
                <a:ea typeface="+mj-ea"/>
              </a:rPr>
              <a:t>结论指示词</a:t>
            </a:r>
            <a:endParaRPr lang="en-US" altLang="zh-CN" dirty="0">
              <a:solidFill>
                <a:schemeClr val="tx1"/>
              </a:solidFill>
              <a:latin typeface="+mj-ea"/>
              <a:ea typeface="+mj-ea"/>
            </a:endParaRPr>
          </a:p>
        </p:txBody>
      </p:sp>
    </p:spTree>
    <p:extLst>
      <p:ext uri="{BB962C8B-B14F-4D97-AF65-F5344CB8AC3E}">
        <p14:creationId xmlns:p14="http://schemas.microsoft.com/office/powerpoint/2010/main" val="613518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464" y="188640"/>
            <a:ext cx="9296080" cy="990600"/>
          </a:xfrm>
        </p:spPr>
        <p:txBody>
          <a:bodyPr/>
          <a:lstStyle/>
          <a:p>
            <a:r>
              <a:rPr lang="en-US" altLang="zh-CN" sz="3600" b="1" dirty="0">
                <a:solidFill>
                  <a:srgbClr val="4F271C"/>
                </a:solidFill>
              </a:rPr>
              <a:t>2. </a:t>
            </a:r>
            <a:r>
              <a:rPr lang="zh-CN" altLang="en-US" sz="3600" b="1" dirty="0">
                <a:solidFill>
                  <a:srgbClr val="4F271C"/>
                </a:solidFill>
              </a:rPr>
              <a:t>逻辑学的研究对象</a:t>
            </a:r>
            <a:endParaRPr lang="zh-CN" altLang="en-US" dirty="0"/>
          </a:p>
        </p:txBody>
      </p:sp>
      <p:sp>
        <p:nvSpPr>
          <p:cNvPr id="3" name="内容占位符 2"/>
          <p:cNvSpPr>
            <a:spLocks noGrp="1"/>
          </p:cNvSpPr>
          <p:nvPr>
            <p:ph sz="quarter" idx="1"/>
          </p:nvPr>
        </p:nvSpPr>
        <p:spPr>
          <a:xfrm>
            <a:off x="128464" y="1600200"/>
            <a:ext cx="9649072" cy="5069160"/>
          </a:xfrm>
        </p:spPr>
        <p:txBody>
          <a:bodyPr>
            <a:normAutofit/>
          </a:bodyPr>
          <a:lstStyle/>
          <a:p>
            <a:r>
              <a:rPr lang="zh-CN" altLang="en-US" dirty="0"/>
              <a:t>识别下列语段中的前提和结论：</a:t>
            </a:r>
            <a:endParaRPr lang="en-US" altLang="zh-CN" dirty="0"/>
          </a:p>
          <a:p>
            <a:pPr marL="0" indent="0">
              <a:buNone/>
            </a:pPr>
            <a:r>
              <a:rPr lang="en-US" altLang="zh-CN" dirty="0"/>
              <a:t>1.</a:t>
            </a:r>
            <a:r>
              <a:rPr lang="zh-CN" altLang="en-US" dirty="0"/>
              <a:t>被拷打的囚犯为减轻痛苦将什么都说。从而，拷问不是审讯的可靠方法。</a:t>
            </a:r>
            <a:endParaRPr lang="en-US" altLang="zh-CN" dirty="0"/>
          </a:p>
          <a:p>
            <a:pPr marL="0" indent="0">
              <a:buNone/>
            </a:pPr>
            <a:r>
              <a:rPr lang="zh-CN" altLang="en-US" dirty="0">
                <a:solidFill>
                  <a:srgbClr val="FF0000"/>
                </a:solidFill>
              </a:rPr>
              <a:t>前提：“被拷打的囚犯为减轻痛苦将什么都说”</a:t>
            </a:r>
            <a:endParaRPr lang="en-US" altLang="zh-CN" dirty="0">
              <a:solidFill>
                <a:srgbClr val="FF0000"/>
              </a:solidFill>
            </a:endParaRPr>
          </a:p>
          <a:p>
            <a:pPr marL="0" indent="0">
              <a:buNone/>
            </a:pPr>
            <a:r>
              <a:rPr lang="zh-CN" altLang="en-US" dirty="0">
                <a:solidFill>
                  <a:srgbClr val="FF0000"/>
                </a:solidFill>
              </a:rPr>
              <a:t>结论：“拷问不是审讯的可靠方法”</a:t>
            </a:r>
            <a:endParaRPr lang="en-US" altLang="zh-CN" dirty="0"/>
          </a:p>
          <a:p>
            <a:pPr marL="0" indent="0">
              <a:buNone/>
            </a:pPr>
            <a:r>
              <a:rPr lang="en-US" altLang="zh-CN" dirty="0"/>
              <a:t>2.</a:t>
            </a:r>
            <a:r>
              <a:rPr lang="zh-CN" altLang="en-US" dirty="0"/>
              <a:t>孕妇决不应该使用保养药品，因为使用这些药品会危害胎儿的发育。</a:t>
            </a:r>
            <a:endParaRPr lang="en-US" altLang="zh-CN" dirty="0"/>
          </a:p>
          <a:p>
            <a:pPr marL="0" indent="0">
              <a:buNone/>
            </a:pPr>
            <a:r>
              <a:rPr lang="zh-CN" altLang="en-US" dirty="0">
                <a:solidFill>
                  <a:srgbClr val="FF0000"/>
                </a:solidFill>
              </a:rPr>
              <a:t>前提：“使用这些药品会危害胎儿的发育”</a:t>
            </a:r>
            <a:endParaRPr lang="en-US" altLang="zh-CN" dirty="0">
              <a:solidFill>
                <a:srgbClr val="FF0000"/>
              </a:solidFill>
            </a:endParaRPr>
          </a:p>
          <a:p>
            <a:pPr marL="0" indent="0">
              <a:buNone/>
            </a:pPr>
            <a:r>
              <a:rPr lang="zh-CN" altLang="en-US" dirty="0">
                <a:solidFill>
                  <a:srgbClr val="FF0000"/>
                </a:solidFill>
              </a:rPr>
              <a:t>结论：“孕妇决不应该使用保养药品”</a:t>
            </a:r>
            <a:endParaRPr lang="en-US" altLang="zh-CN" dirty="0"/>
          </a:p>
          <a:p>
            <a:pPr marL="0" indent="0">
              <a:buNone/>
            </a:pPr>
            <a:endParaRPr lang="zh-CN" altLang="en-US" dirty="0"/>
          </a:p>
        </p:txBody>
      </p:sp>
    </p:spTree>
    <p:extLst>
      <p:ext uri="{BB962C8B-B14F-4D97-AF65-F5344CB8AC3E}">
        <p14:creationId xmlns:p14="http://schemas.microsoft.com/office/powerpoint/2010/main" val="234139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472" y="228600"/>
            <a:ext cx="9296080" cy="990600"/>
          </a:xfrm>
        </p:spPr>
        <p:txBody>
          <a:bodyPr/>
          <a:lstStyle/>
          <a:p>
            <a:r>
              <a:rPr lang="en-US" altLang="zh-CN" sz="3600" b="1" dirty="0">
                <a:solidFill>
                  <a:srgbClr val="4F271C"/>
                </a:solidFill>
              </a:rPr>
              <a:t>2. </a:t>
            </a:r>
            <a:r>
              <a:rPr lang="zh-CN" altLang="en-US" sz="3600" b="1" dirty="0">
                <a:solidFill>
                  <a:srgbClr val="4F271C"/>
                </a:solidFill>
              </a:rPr>
              <a:t>逻辑学的研究对象</a:t>
            </a:r>
            <a:endParaRPr lang="zh-CN" altLang="en-US" dirty="0"/>
          </a:p>
        </p:txBody>
      </p:sp>
      <p:sp>
        <p:nvSpPr>
          <p:cNvPr id="3" name="内容占位符 2"/>
          <p:cNvSpPr>
            <a:spLocks noGrp="1"/>
          </p:cNvSpPr>
          <p:nvPr>
            <p:ph sz="quarter" idx="1"/>
          </p:nvPr>
        </p:nvSpPr>
        <p:spPr>
          <a:xfrm>
            <a:off x="128464" y="1700808"/>
            <a:ext cx="9721080" cy="5157192"/>
          </a:xfrm>
        </p:spPr>
        <p:txBody>
          <a:bodyPr>
            <a:normAutofit fontScale="85000" lnSpcReduction="10000"/>
          </a:bodyPr>
          <a:lstStyle/>
          <a:p>
            <a:pPr marL="0" indent="0">
              <a:buNone/>
            </a:pPr>
            <a:r>
              <a:rPr lang="en-US" altLang="zh-CN" dirty="0"/>
              <a:t>3.</a:t>
            </a:r>
            <a:r>
              <a:rPr lang="zh-CN" altLang="en-US" dirty="0"/>
              <a:t>保存自然保护区极为重要，因为，荒野为包括濒于灭绝的野生生物提供不可或缺的栖息地，而且，它是日常生活压力的自然的退避所。</a:t>
            </a:r>
            <a:endParaRPr lang="en-US" altLang="zh-CN" dirty="0"/>
          </a:p>
          <a:p>
            <a:pPr marL="0" indent="0">
              <a:buNone/>
            </a:pPr>
            <a:r>
              <a:rPr lang="zh-CN" altLang="en-US" dirty="0">
                <a:solidFill>
                  <a:srgbClr val="FF0000"/>
                </a:solidFill>
              </a:rPr>
              <a:t>前提：“荒野为包括濒于灭绝的野生生物提供不可或缺的栖息地；它是日常生活压力的自然的退避所”</a:t>
            </a:r>
            <a:endParaRPr lang="en-US" altLang="zh-CN" dirty="0">
              <a:solidFill>
                <a:srgbClr val="FF0000"/>
              </a:solidFill>
            </a:endParaRPr>
          </a:p>
          <a:p>
            <a:pPr marL="0" indent="0">
              <a:buNone/>
            </a:pPr>
            <a:r>
              <a:rPr lang="zh-CN" altLang="en-US" dirty="0">
                <a:solidFill>
                  <a:srgbClr val="FF0000"/>
                </a:solidFill>
              </a:rPr>
              <a:t>结论：“保存自然保护区极为重要”</a:t>
            </a:r>
            <a:endParaRPr lang="en-US" altLang="zh-CN" dirty="0"/>
          </a:p>
          <a:p>
            <a:pPr marL="0" indent="0">
              <a:buNone/>
            </a:pPr>
            <a:r>
              <a:rPr lang="en-US" altLang="zh-CN" dirty="0"/>
              <a:t>4.</a:t>
            </a:r>
            <a:r>
              <a:rPr lang="zh-CN" altLang="en-US" dirty="0"/>
              <a:t>空间计划理应在未来若干年增加费用。不仅国防依靠它，而且该计划将借助技术副产品本身得到更多回报。此外，在当前的资金水平上该计划不能实现它预期的潜力。</a:t>
            </a:r>
            <a:endParaRPr lang="en-US" altLang="zh-CN" dirty="0"/>
          </a:p>
          <a:p>
            <a:pPr marL="0" indent="0">
              <a:buNone/>
            </a:pPr>
            <a:r>
              <a:rPr lang="zh-CN" altLang="en-US" dirty="0">
                <a:solidFill>
                  <a:srgbClr val="FF0000"/>
                </a:solidFill>
              </a:rPr>
              <a:t>前提</a:t>
            </a:r>
            <a:r>
              <a:rPr lang="en-US" altLang="zh-CN" dirty="0">
                <a:solidFill>
                  <a:srgbClr val="FF0000"/>
                </a:solidFill>
              </a:rPr>
              <a:t> </a:t>
            </a:r>
            <a:r>
              <a:rPr lang="en-US" altLang="zh-CN" dirty="0">
                <a:solidFill>
                  <a:srgbClr val="FF0000"/>
                </a:solidFill>
                <a:latin typeface="Times New Roman" panose="02020603050405020304" pitchFamily="18" charset="0"/>
                <a:cs typeface="Times New Roman" panose="02020603050405020304" pitchFamily="18" charset="0"/>
              </a:rPr>
              <a:t>P1</a:t>
            </a:r>
            <a:r>
              <a:rPr lang="zh-CN" altLang="en-US" dirty="0">
                <a:solidFill>
                  <a:srgbClr val="FF0000"/>
                </a:solidFill>
              </a:rPr>
              <a:t>：国防依赖空间计划。</a:t>
            </a:r>
            <a:endParaRPr lang="en-US" altLang="zh-CN" dirty="0">
              <a:solidFill>
                <a:srgbClr val="FF0000"/>
              </a:solidFill>
            </a:endParaRPr>
          </a:p>
          <a:p>
            <a:pPr marL="0" indent="0">
              <a:buNone/>
            </a:pPr>
            <a:r>
              <a:rPr lang="en-US" altLang="zh-CN" dirty="0">
                <a:solidFill>
                  <a:srgbClr val="FF0000"/>
                </a:solidFill>
              </a:rPr>
              <a:t>        </a:t>
            </a:r>
            <a:r>
              <a:rPr lang="en-US" altLang="zh-CN" dirty="0">
                <a:solidFill>
                  <a:srgbClr val="FF0000"/>
                </a:solidFill>
                <a:latin typeface="Times New Roman" panose="02020603050405020304" pitchFamily="18" charset="0"/>
                <a:cs typeface="Times New Roman" panose="02020603050405020304" pitchFamily="18" charset="0"/>
              </a:rPr>
              <a:t>P2</a:t>
            </a:r>
            <a:r>
              <a:rPr lang="zh-CN" altLang="en-US" dirty="0">
                <a:solidFill>
                  <a:srgbClr val="FF0000"/>
                </a:solidFill>
              </a:rPr>
              <a:t>：该空间计划将借助技术副产品本身得到更多回报。</a:t>
            </a:r>
            <a:endParaRPr lang="en-US" altLang="zh-CN" dirty="0">
              <a:solidFill>
                <a:srgbClr val="FF0000"/>
              </a:solidFill>
            </a:endParaRPr>
          </a:p>
          <a:p>
            <a:pPr marL="0" indent="0">
              <a:buNone/>
            </a:pPr>
            <a:r>
              <a:rPr lang="en-US" altLang="zh-CN" dirty="0">
                <a:solidFill>
                  <a:srgbClr val="FF0000"/>
                </a:solidFill>
              </a:rPr>
              <a:t>        </a:t>
            </a:r>
            <a:r>
              <a:rPr lang="en-US" altLang="zh-CN" dirty="0">
                <a:solidFill>
                  <a:srgbClr val="FF0000"/>
                </a:solidFill>
                <a:latin typeface="Times New Roman" panose="02020603050405020304" pitchFamily="18" charset="0"/>
                <a:cs typeface="Times New Roman" panose="02020603050405020304" pitchFamily="18" charset="0"/>
              </a:rPr>
              <a:t>P3</a:t>
            </a:r>
            <a:r>
              <a:rPr lang="zh-CN" altLang="en-US" dirty="0">
                <a:solidFill>
                  <a:srgbClr val="FF0000"/>
                </a:solidFill>
              </a:rPr>
              <a:t>：在现有的资金提供水平上该计划不能实现它预期的潜力。</a:t>
            </a:r>
            <a:endParaRPr lang="en-US" altLang="zh-CN" dirty="0">
              <a:solidFill>
                <a:srgbClr val="FF0000"/>
              </a:solidFill>
            </a:endParaRPr>
          </a:p>
          <a:p>
            <a:pPr marL="0" indent="0">
              <a:buNone/>
            </a:pPr>
            <a:r>
              <a:rPr lang="zh-CN" altLang="en-US" dirty="0">
                <a:solidFill>
                  <a:srgbClr val="FF0000"/>
                </a:solidFill>
              </a:rPr>
              <a:t>结论 </a:t>
            </a:r>
            <a:r>
              <a:rPr lang="en-US" altLang="zh-CN" dirty="0">
                <a:solidFill>
                  <a:srgbClr val="FF0000"/>
                </a:solidFill>
                <a:latin typeface="Times New Roman" panose="02020603050405020304" pitchFamily="18" charset="0"/>
                <a:cs typeface="Times New Roman" panose="02020603050405020304" pitchFamily="18" charset="0"/>
              </a:rPr>
              <a:t>C</a:t>
            </a:r>
            <a:r>
              <a:rPr lang="zh-CN" altLang="en-US"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rPr>
              <a:t>空间计划理应在未来若干年增加费用。</a:t>
            </a:r>
            <a:endParaRPr lang="en-US" altLang="zh-CN" dirty="0"/>
          </a:p>
          <a:p>
            <a:pPr marL="0" indent="0">
              <a:buNone/>
            </a:pPr>
            <a:endParaRPr lang="zh-CN" altLang="en-US" dirty="0"/>
          </a:p>
        </p:txBody>
      </p:sp>
    </p:spTree>
    <p:extLst>
      <p:ext uri="{BB962C8B-B14F-4D97-AF65-F5344CB8AC3E}">
        <p14:creationId xmlns:p14="http://schemas.microsoft.com/office/powerpoint/2010/main" val="3833949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3"/>
          <p:cNvSpPr txBox="1">
            <a:spLocks noChangeArrowheads="1"/>
          </p:cNvSpPr>
          <p:nvPr/>
        </p:nvSpPr>
        <p:spPr bwMode="auto">
          <a:xfrm>
            <a:off x="2041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6386" name="Text Box 65"/>
          <p:cNvSpPr txBox="1">
            <a:spLocks noChangeArrowheads="1"/>
          </p:cNvSpPr>
          <p:nvPr/>
        </p:nvSpPr>
        <p:spPr bwMode="gray">
          <a:xfrm flipV="1">
            <a:off x="885534" y="1340769"/>
            <a:ext cx="45719" cy="7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 name="Rectangle 2"/>
          <p:cNvSpPr txBox="1">
            <a:spLocks noChangeArrowheads="1"/>
          </p:cNvSpPr>
          <p:nvPr/>
        </p:nvSpPr>
        <p:spPr bwMode="gray">
          <a:xfrm>
            <a:off x="416496" y="4152709"/>
            <a:ext cx="9658684" cy="72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lnSpc>
                <a:spcPct val="150000"/>
              </a:lnSpc>
              <a:spcBef>
                <a:spcPct val="0"/>
              </a:spcBef>
              <a:buClrTx/>
              <a:buNone/>
              <a:defRPr/>
            </a:pPr>
            <a:endParaRPr lang="en-US" altLang="zh-CN" sz="3200" dirty="0">
              <a:solidFill>
                <a:srgbClr val="0D0D0D"/>
              </a:solidFill>
              <a:latin typeface="仿宋" panose="02010609060101010101" pitchFamily="49" charset="-122"/>
              <a:ea typeface="仿宋" panose="02010609060101010101" pitchFamily="49" charset="-122"/>
            </a:endParaRPr>
          </a:p>
        </p:txBody>
      </p:sp>
      <p:sp>
        <p:nvSpPr>
          <p:cNvPr id="27" name="Rectangle 2"/>
          <p:cNvSpPr txBox="1">
            <a:spLocks noChangeArrowheads="1"/>
          </p:cNvSpPr>
          <p:nvPr/>
        </p:nvSpPr>
        <p:spPr bwMode="gray">
          <a:xfrm>
            <a:off x="0" y="275867"/>
            <a:ext cx="7113240" cy="813157"/>
          </a:xfrm>
          <a:prstGeom prst="rect">
            <a:avLst/>
          </a:prstGeom>
          <a:noFill/>
          <a:ln w="9525">
            <a:noFill/>
            <a:miter lim="800000"/>
            <a:headEnd/>
            <a:tailEnd/>
          </a:ln>
          <a:effec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spcBef>
                <a:spcPct val="0"/>
              </a:spcBef>
              <a:buClrTx/>
              <a:buNone/>
              <a:defRPr/>
            </a:pPr>
            <a:r>
              <a:rPr kumimoji="0" lang="en-US" altLang="zh-CN" sz="3600" b="1" i="0" u="none" strike="noStrike" kern="1200" cap="none" spc="0" normalizeH="0" baseline="0" noProof="0" dirty="0">
                <a:ln>
                  <a:noFill/>
                </a:ln>
                <a:solidFill>
                  <a:srgbClr val="684309"/>
                </a:solidFill>
                <a:effectLst/>
                <a:uLnTx/>
                <a:uFillTx/>
                <a:latin typeface="仿宋" panose="02010609060101010101" pitchFamily="49" charset="-122"/>
                <a:ea typeface="仿宋" panose="02010609060101010101" pitchFamily="49" charset="-122"/>
                <a:cs typeface="+mn-cs"/>
              </a:rPr>
              <a:t> </a:t>
            </a:r>
            <a:r>
              <a:rPr lang="en-US" altLang="zh-CN" sz="3600" dirty="0"/>
              <a:t>2. </a:t>
            </a:r>
            <a:r>
              <a:rPr lang="zh-CN" altLang="en-US" sz="3600" dirty="0"/>
              <a:t>逻辑学的研究对象</a:t>
            </a:r>
            <a:endParaRPr kumimoji="0" lang="en-US" altLang="zh-CN" sz="3600" b="1" i="0" u="none" strike="noStrike" kern="1200" cap="none" spc="0" normalizeH="0" baseline="0" noProof="0" dirty="0">
              <a:ln>
                <a:noFill/>
              </a:ln>
              <a:solidFill>
                <a:srgbClr val="684309"/>
              </a:solidFill>
              <a:effectLst/>
              <a:uLnTx/>
              <a:uFillTx/>
              <a:latin typeface="仿宋" panose="02010609060101010101" pitchFamily="49" charset="-122"/>
              <a:ea typeface="仿宋" panose="02010609060101010101" pitchFamily="49" charset="-122"/>
              <a:cs typeface="+mn-cs"/>
            </a:endParaRPr>
          </a:p>
        </p:txBody>
      </p:sp>
      <p:sp>
        <p:nvSpPr>
          <p:cNvPr id="29" name="Rectangle 2"/>
          <p:cNvSpPr txBox="1">
            <a:spLocks noChangeArrowheads="1"/>
          </p:cNvSpPr>
          <p:nvPr/>
        </p:nvSpPr>
        <p:spPr bwMode="gray">
          <a:xfrm>
            <a:off x="6609184" y="6381327"/>
            <a:ext cx="4800600" cy="496957"/>
          </a:xfrm>
          <a:prstGeom prst="rect">
            <a:avLst/>
          </a:prstGeom>
          <a:noFill/>
          <a:ln w="9525">
            <a:no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475A8D">
                    <a:lumMod val="50000"/>
                  </a:srgbClr>
                </a:solidFill>
                <a:effectLst>
                  <a:outerShdw blurRad="38100" dist="38100" dir="2700000" algn="tl">
                    <a:srgbClr val="000000">
                      <a:alpha val="43137"/>
                    </a:srgbClr>
                  </a:outerShdw>
                </a:effectLst>
                <a:uLnTx/>
                <a:uFillTx/>
                <a:latin typeface="方正姚体" pitchFamily="2" charset="-122"/>
                <a:ea typeface="方正姚体" pitchFamily="2" charset="-122"/>
                <a:cs typeface="+mn-cs"/>
              </a:rPr>
              <a:t> </a:t>
            </a:r>
          </a:p>
        </p:txBody>
      </p:sp>
      <p:sp>
        <p:nvSpPr>
          <p:cNvPr id="5" name="矩形 4">
            <a:extLst>
              <a:ext uri="{FF2B5EF4-FFF2-40B4-BE49-F238E27FC236}">
                <a16:creationId xmlns:a16="http://schemas.microsoft.com/office/drawing/2014/main" id="{7D4228EF-27D4-4772-A598-ED5605E767AD}"/>
              </a:ext>
            </a:extLst>
          </p:cNvPr>
          <p:cNvSpPr/>
          <p:nvPr/>
        </p:nvSpPr>
        <p:spPr>
          <a:xfrm>
            <a:off x="-4344" y="1689259"/>
            <a:ext cx="9741528" cy="4708981"/>
          </a:xfrm>
          <a:prstGeom prst="rect">
            <a:avLst/>
          </a:prstGeom>
        </p:spPr>
        <p:txBody>
          <a:bodyPr wrap="square">
            <a:spAutoFit/>
          </a:bodyPr>
          <a:lstStyle/>
          <a:p>
            <a:pPr>
              <a:lnSpc>
                <a:spcPct val="150000"/>
              </a:lnSpc>
            </a:pPr>
            <a:r>
              <a:rPr lang="zh-CN" altLang="en-US" sz="3200" b="1" dirty="0">
                <a:solidFill>
                  <a:srgbClr val="FF0000"/>
                </a:solidFill>
              </a:rPr>
              <a:t>       推理</a:t>
            </a:r>
            <a:r>
              <a:rPr lang="zh-CN" altLang="en-US" sz="3200" b="1" dirty="0"/>
              <a:t>是逻辑学研究的核心内容，</a:t>
            </a:r>
            <a:r>
              <a:rPr lang="zh-CN" altLang="en-US" sz="3200" b="1" dirty="0">
                <a:solidFill>
                  <a:srgbClr val="FF0000"/>
                </a:solidFill>
              </a:rPr>
              <a:t>论证</a:t>
            </a:r>
            <a:r>
              <a:rPr lang="zh-CN" altLang="en-US" sz="3200" b="1" dirty="0"/>
              <a:t>是对推理的综合运用。</a:t>
            </a:r>
            <a:endParaRPr lang="en-US" altLang="zh-CN" sz="3200" b="1" dirty="0"/>
          </a:p>
          <a:p>
            <a:pPr>
              <a:lnSpc>
                <a:spcPct val="150000"/>
              </a:lnSpc>
            </a:pPr>
            <a:r>
              <a:rPr lang="en-US" altLang="zh-CN" sz="3200" b="1" dirty="0"/>
              <a:t>       </a:t>
            </a:r>
            <a:r>
              <a:rPr lang="zh-CN" altLang="en-US" sz="3200" b="1" dirty="0"/>
              <a:t>推理由命题构成，命题</a:t>
            </a:r>
            <a:r>
              <a:rPr lang="zh-CN" altLang="en-US" sz="3200" b="1" dirty="0" smtClean="0"/>
              <a:t>由概念（词项）构成</a:t>
            </a:r>
            <a:r>
              <a:rPr lang="zh-CN" altLang="en-US" sz="3200" b="1" dirty="0"/>
              <a:t>，逻辑学</a:t>
            </a:r>
            <a:r>
              <a:rPr lang="zh-CN" altLang="en-US" sz="3200" b="1" dirty="0" smtClean="0"/>
              <a:t>研究概念（词项） 命题</a:t>
            </a:r>
            <a:r>
              <a:rPr lang="zh-CN" altLang="en-US" sz="3200" b="1" dirty="0"/>
              <a:t>，都服务于对推理的研究。</a:t>
            </a:r>
            <a:endParaRPr lang="en-US" altLang="zh-CN" sz="3200" b="1" dirty="0"/>
          </a:p>
          <a:p>
            <a:pPr>
              <a:lnSpc>
                <a:spcPct val="150000"/>
              </a:lnSpc>
            </a:pPr>
            <a:r>
              <a:rPr lang="zh-CN" altLang="en-US" sz="2400" b="1" dirty="0"/>
              <a:t>例：</a:t>
            </a:r>
            <a:r>
              <a:rPr lang="zh-CN" altLang="en-US" sz="2400" b="1" dirty="0">
                <a:solidFill>
                  <a:srgbClr val="0070C0"/>
                </a:solidFill>
              </a:rPr>
              <a:t>所有</a:t>
            </a:r>
            <a:r>
              <a:rPr lang="zh-CN" altLang="en-US" sz="2400" b="1" dirty="0">
                <a:solidFill>
                  <a:srgbClr val="FF0000"/>
                </a:solidFill>
              </a:rPr>
              <a:t>类人猿</a:t>
            </a:r>
            <a:r>
              <a:rPr lang="zh-CN" altLang="en-US" sz="2400" b="1" dirty="0">
                <a:solidFill>
                  <a:srgbClr val="0070C0"/>
                </a:solidFill>
              </a:rPr>
              <a:t>都是</a:t>
            </a:r>
            <a:r>
              <a:rPr lang="zh-CN" altLang="en-US" sz="2400" b="1" dirty="0">
                <a:solidFill>
                  <a:srgbClr val="FF0000"/>
                </a:solidFill>
              </a:rPr>
              <a:t>脊索动物</a:t>
            </a:r>
            <a:r>
              <a:rPr lang="zh-CN" altLang="en-US" sz="2400" b="1" dirty="0">
                <a:solidFill>
                  <a:srgbClr val="0070C0"/>
                </a:solidFill>
              </a:rPr>
              <a:t>。       </a:t>
            </a:r>
            <a:r>
              <a:rPr lang="zh-CN" altLang="en-US" sz="2400" b="1" dirty="0"/>
              <a:t>例</a:t>
            </a:r>
            <a:r>
              <a:rPr lang="en-US" altLang="zh-CN" sz="2400" b="1" dirty="0"/>
              <a:t>2</a:t>
            </a:r>
            <a:r>
              <a:rPr lang="zh-CN" altLang="en-US" sz="2400" b="1" dirty="0"/>
              <a:t>：</a:t>
            </a:r>
            <a:r>
              <a:rPr lang="zh-CN" altLang="en-US" sz="2400" b="1" dirty="0">
                <a:solidFill>
                  <a:srgbClr val="FF0000"/>
                </a:solidFill>
              </a:rPr>
              <a:t>唐诗</a:t>
            </a:r>
            <a:r>
              <a:rPr lang="zh-CN" altLang="en-US" sz="2400" b="1" dirty="0">
                <a:solidFill>
                  <a:srgbClr val="0070C0"/>
                </a:solidFill>
              </a:rPr>
              <a:t>是</a:t>
            </a:r>
            <a:r>
              <a:rPr lang="zh-CN" altLang="en-US" sz="2400" b="1" dirty="0">
                <a:solidFill>
                  <a:srgbClr val="FF0000"/>
                </a:solidFill>
              </a:rPr>
              <a:t>中国古典文学</a:t>
            </a:r>
            <a:r>
              <a:rPr lang="zh-CN" altLang="en-US" sz="2400" b="1" dirty="0">
                <a:solidFill>
                  <a:srgbClr val="0070C0"/>
                </a:solidFill>
              </a:rPr>
              <a:t>。</a:t>
            </a:r>
            <a:endParaRPr lang="en-US" altLang="zh-CN" sz="2400" b="1" dirty="0">
              <a:solidFill>
                <a:srgbClr val="0070C0"/>
              </a:solidFill>
            </a:endParaRPr>
          </a:p>
          <a:p>
            <a:pPr>
              <a:lnSpc>
                <a:spcPct val="150000"/>
              </a:lnSpc>
            </a:pPr>
            <a:r>
              <a:rPr lang="en-US" altLang="zh-CN" sz="2400" b="1" dirty="0"/>
              <a:t>       </a:t>
            </a:r>
            <a:r>
              <a:rPr lang="zh-CN" altLang="en-US" sz="2400" b="1" dirty="0">
                <a:solidFill>
                  <a:srgbClr val="0070C0"/>
                </a:solidFill>
              </a:rPr>
              <a:t>所有</a:t>
            </a:r>
            <a:r>
              <a:rPr lang="zh-CN" altLang="en-US" sz="2400" b="1" dirty="0">
                <a:solidFill>
                  <a:srgbClr val="FF0000"/>
                </a:solidFill>
              </a:rPr>
              <a:t>翼龙</a:t>
            </a:r>
            <a:r>
              <a:rPr lang="zh-CN" altLang="en-US" sz="2400" b="1" dirty="0">
                <a:solidFill>
                  <a:srgbClr val="0070C0"/>
                </a:solidFill>
              </a:rPr>
              <a:t>都不是</a:t>
            </a:r>
            <a:r>
              <a:rPr lang="zh-CN" altLang="en-US" sz="2400" b="1" dirty="0">
                <a:solidFill>
                  <a:srgbClr val="FF0000"/>
                </a:solidFill>
              </a:rPr>
              <a:t>脊索动物</a:t>
            </a:r>
            <a:r>
              <a:rPr lang="zh-CN" altLang="en-US" sz="2400" b="1" dirty="0">
                <a:solidFill>
                  <a:srgbClr val="0070C0"/>
                </a:solidFill>
              </a:rPr>
              <a:t>。                 </a:t>
            </a:r>
            <a:r>
              <a:rPr lang="zh-CN" altLang="en-US" sz="2400" b="1" dirty="0">
                <a:solidFill>
                  <a:srgbClr val="FF0000"/>
                </a:solidFill>
              </a:rPr>
              <a:t>宋词</a:t>
            </a:r>
            <a:r>
              <a:rPr lang="zh-CN" altLang="en-US" sz="2400" b="1" dirty="0">
                <a:solidFill>
                  <a:srgbClr val="0070C0"/>
                </a:solidFill>
              </a:rPr>
              <a:t>不是</a:t>
            </a:r>
            <a:r>
              <a:rPr lang="zh-CN" altLang="en-US" sz="2400" b="1" dirty="0">
                <a:solidFill>
                  <a:srgbClr val="FF0000"/>
                </a:solidFill>
              </a:rPr>
              <a:t>唐诗</a:t>
            </a:r>
            <a:r>
              <a:rPr lang="zh-CN" altLang="en-US" sz="2400" b="1" dirty="0">
                <a:solidFill>
                  <a:srgbClr val="0070C0"/>
                </a:solidFill>
              </a:rPr>
              <a:t>。</a:t>
            </a:r>
            <a:endParaRPr lang="en-US" altLang="zh-CN" sz="2400" b="1" dirty="0">
              <a:solidFill>
                <a:srgbClr val="0070C0"/>
              </a:solidFill>
            </a:endParaRPr>
          </a:p>
          <a:p>
            <a:pPr>
              <a:lnSpc>
                <a:spcPct val="150000"/>
              </a:lnSpc>
            </a:pPr>
            <a:r>
              <a:rPr lang="en-US" altLang="zh-CN" sz="2400" b="1" dirty="0"/>
              <a:t>     </a:t>
            </a:r>
            <a:r>
              <a:rPr lang="zh-CN" altLang="en-US" sz="2400" b="1" dirty="0">
                <a:solidFill>
                  <a:srgbClr val="0070C0"/>
                </a:solidFill>
              </a:rPr>
              <a:t>所以，所有</a:t>
            </a:r>
            <a:r>
              <a:rPr lang="zh-CN" altLang="en-US" sz="2400" b="1" dirty="0">
                <a:solidFill>
                  <a:srgbClr val="FF0000"/>
                </a:solidFill>
              </a:rPr>
              <a:t>翼龙</a:t>
            </a:r>
            <a:r>
              <a:rPr lang="zh-CN" altLang="en-US" sz="2400" b="1" dirty="0">
                <a:solidFill>
                  <a:srgbClr val="0070C0"/>
                </a:solidFill>
              </a:rPr>
              <a:t>都不是</a:t>
            </a:r>
            <a:r>
              <a:rPr lang="zh-CN" altLang="en-US" sz="2400" b="1" dirty="0">
                <a:solidFill>
                  <a:srgbClr val="FF0000"/>
                </a:solidFill>
              </a:rPr>
              <a:t>类人猿</a:t>
            </a:r>
            <a:r>
              <a:rPr lang="zh-CN" altLang="en-US" sz="2400" b="1" dirty="0">
                <a:solidFill>
                  <a:srgbClr val="0070C0"/>
                </a:solidFill>
              </a:rPr>
              <a:t>。       所以，</a:t>
            </a:r>
            <a:r>
              <a:rPr lang="zh-CN" altLang="en-US" sz="2400" b="1" dirty="0">
                <a:solidFill>
                  <a:srgbClr val="FF0000"/>
                </a:solidFill>
              </a:rPr>
              <a:t>宋词</a:t>
            </a:r>
            <a:r>
              <a:rPr lang="zh-CN" altLang="en-US" sz="2400" b="1" dirty="0">
                <a:solidFill>
                  <a:srgbClr val="0070C0"/>
                </a:solidFill>
              </a:rPr>
              <a:t>不是</a:t>
            </a:r>
            <a:r>
              <a:rPr lang="zh-CN" altLang="en-US" sz="2400" b="1" dirty="0">
                <a:solidFill>
                  <a:srgbClr val="FF0000"/>
                </a:solidFill>
              </a:rPr>
              <a:t>中国古典文学</a:t>
            </a:r>
            <a:r>
              <a:rPr lang="zh-CN" altLang="en-US" sz="2400" b="1" dirty="0">
                <a:solidFill>
                  <a:srgbClr val="0070C0"/>
                </a:solidFill>
              </a:rPr>
              <a:t>。</a:t>
            </a:r>
          </a:p>
        </p:txBody>
      </p:sp>
      <p:cxnSp>
        <p:nvCxnSpPr>
          <p:cNvPr id="3" name="直接连接符 2">
            <a:extLst>
              <a:ext uri="{FF2B5EF4-FFF2-40B4-BE49-F238E27FC236}">
                <a16:creationId xmlns:a16="http://schemas.microsoft.com/office/drawing/2014/main" id="{3E95EFFD-D9B9-40A1-9B4D-9A23F8A3BF4F}"/>
              </a:ext>
            </a:extLst>
          </p:cNvPr>
          <p:cNvCxnSpPr>
            <a:cxnSpLocks/>
          </p:cNvCxnSpPr>
          <p:nvPr/>
        </p:nvCxnSpPr>
        <p:spPr>
          <a:xfrm>
            <a:off x="344488" y="5733256"/>
            <a:ext cx="43924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5FD0AA5E-AFEC-43ED-A43D-D39DA7125394}"/>
              </a:ext>
            </a:extLst>
          </p:cNvPr>
          <p:cNvCxnSpPr>
            <a:cxnSpLocks/>
          </p:cNvCxnSpPr>
          <p:nvPr/>
        </p:nvCxnSpPr>
        <p:spPr>
          <a:xfrm>
            <a:off x="5245838" y="5733256"/>
            <a:ext cx="40996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1195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注: 十字箭头 2">
            <a:extLst>
              <a:ext uri="{FF2B5EF4-FFF2-40B4-BE49-F238E27FC236}">
                <a16:creationId xmlns:a16="http://schemas.microsoft.com/office/drawing/2014/main" id="{208775F5-A70F-4930-BB72-994E272874F5}"/>
              </a:ext>
            </a:extLst>
          </p:cNvPr>
          <p:cNvSpPr/>
          <p:nvPr/>
        </p:nvSpPr>
        <p:spPr>
          <a:xfrm>
            <a:off x="3116796" y="2042846"/>
            <a:ext cx="3384376" cy="2772308"/>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4400" b="1" dirty="0">
                <a:solidFill>
                  <a:srgbClr val="FFFF00"/>
                </a:solidFill>
              </a:rPr>
              <a:t>论证</a:t>
            </a:r>
          </a:p>
        </p:txBody>
      </p:sp>
      <p:sp>
        <p:nvSpPr>
          <p:cNvPr id="5" name="标注: 上箭头 4">
            <a:extLst>
              <a:ext uri="{FF2B5EF4-FFF2-40B4-BE49-F238E27FC236}">
                <a16:creationId xmlns:a16="http://schemas.microsoft.com/office/drawing/2014/main" id="{188A8A23-1A77-4F02-8D51-D3C56ECDED37}"/>
              </a:ext>
            </a:extLst>
          </p:cNvPr>
          <p:cNvSpPr/>
          <p:nvPr/>
        </p:nvSpPr>
        <p:spPr>
          <a:xfrm>
            <a:off x="3728864" y="881335"/>
            <a:ext cx="2160240" cy="986408"/>
          </a:xfrm>
          <a:prstGeom prst="upArrow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最小单位</a:t>
            </a:r>
          </a:p>
        </p:txBody>
      </p:sp>
      <p:sp>
        <p:nvSpPr>
          <p:cNvPr id="6" name="文本框 5">
            <a:extLst>
              <a:ext uri="{FF2B5EF4-FFF2-40B4-BE49-F238E27FC236}">
                <a16:creationId xmlns:a16="http://schemas.microsoft.com/office/drawing/2014/main" id="{4829BC81-A183-4C45-9544-111CEA95C222}"/>
              </a:ext>
            </a:extLst>
          </p:cNvPr>
          <p:cNvSpPr txBox="1"/>
          <p:nvPr/>
        </p:nvSpPr>
        <p:spPr>
          <a:xfrm>
            <a:off x="4232920" y="228683"/>
            <a:ext cx="2376264" cy="646331"/>
          </a:xfrm>
          <a:prstGeom prst="rect">
            <a:avLst/>
          </a:prstGeom>
          <a:noFill/>
        </p:spPr>
        <p:txBody>
          <a:bodyPr wrap="square" rtlCol="0">
            <a:spAutoFit/>
          </a:bodyPr>
          <a:lstStyle/>
          <a:p>
            <a:r>
              <a:rPr lang="zh-CN" altLang="en-US" sz="3600" b="1" dirty="0">
                <a:solidFill>
                  <a:srgbClr val="FF0000"/>
                </a:solidFill>
              </a:rPr>
              <a:t>概念</a:t>
            </a:r>
          </a:p>
        </p:txBody>
      </p:sp>
      <p:sp>
        <p:nvSpPr>
          <p:cNvPr id="7" name="标注: 右箭头 6">
            <a:extLst>
              <a:ext uri="{FF2B5EF4-FFF2-40B4-BE49-F238E27FC236}">
                <a16:creationId xmlns:a16="http://schemas.microsoft.com/office/drawing/2014/main" id="{130499EF-B6AE-46E8-8BDB-798E221E0ABE}"/>
              </a:ext>
            </a:extLst>
          </p:cNvPr>
          <p:cNvSpPr/>
          <p:nvPr/>
        </p:nvSpPr>
        <p:spPr>
          <a:xfrm>
            <a:off x="6897216" y="2695551"/>
            <a:ext cx="864096" cy="1466897"/>
          </a:xfrm>
          <a:prstGeom prst="rightArrow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工具</a:t>
            </a:r>
          </a:p>
        </p:txBody>
      </p:sp>
      <p:sp>
        <p:nvSpPr>
          <p:cNvPr id="8" name="标注: 左箭头 7">
            <a:extLst>
              <a:ext uri="{FF2B5EF4-FFF2-40B4-BE49-F238E27FC236}">
                <a16:creationId xmlns:a16="http://schemas.microsoft.com/office/drawing/2014/main" id="{8BEC5689-FE7D-444D-ABA4-B91B00D27FE6}"/>
              </a:ext>
            </a:extLst>
          </p:cNvPr>
          <p:cNvSpPr/>
          <p:nvPr/>
        </p:nvSpPr>
        <p:spPr>
          <a:xfrm>
            <a:off x="1788975" y="2678247"/>
            <a:ext cx="931777" cy="1484201"/>
          </a:xfrm>
          <a:prstGeom prst="leftArrow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基础</a:t>
            </a:r>
          </a:p>
        </p:txBody>
      </p:sp>
      <p:sp>
        <p:nvSpPr>
          <p:cNvPr id="9" name="标注: 下箭头 8">
            <a:extLst>
              <a:ext uri="{FF2B5EF4-FFF2-40B4-BE49-F238E27FC236}">
                <a16:creationId xmlns:a16="http://schemas.microsoft.com/office/drawing/2014/main" id="{7120755F-BB85-4F9B-9B90-9AA65D5BB75E}"/>
              </a:ext>
            </a:extLst>
          </p:cNvPr>
          <p:cNvSpPr/>
          <p:nvPr/>
        </p:nvSpPr>
        <p:spPr>
          <a:xfrm>
            <a:off x="3152800" y="4963573"/>
            <a:ext cx="3312368" cy="1052138"/>
          </a:xfrm>
          <a:prstGeom prst="downArrow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建构一个论证</a:t>
            </a:r>
          </a:p>
        </p:txBody>
      </p:sp>
      <p:sp>
        <p:nvSpPr>
          <p:cNvPr id="10" name="矩形 9">
            <a:extLst>
              <a:ext uri="{FF2B5EF4-FFF2-40B4-BE49-F238E27FC236}">
                <a16:creationId xmlns:a16="http://schemas.microsoft.com/office/drawing/2014/main" id="{519E0ED1-8243-47AC-A2D8-A349A848C677}"/>
              </a:ext>
            </a:extLst>
          </p:cNvPr>
          <p:cNvSpPr/>
          <p:nvPr/>
        </p:nvSpPr>
        <p:spPr>
          <a:xfrm>
            <a:off x="482957" y="3105832"/>
            <a:ext cx="1107996" cy="646331"/>
          </a:xfrm>
          <a:prstGeom prst="rect">
            <a:avLst/>
          </a:prstGeom>
        </p:spPr>
        <p:txBody>
          <a:bodyPr wrap="none">
            <a:spAutoFit/>
          </a:bodyPr>
          <a:lstStyle/>
          <a:p>
            <a:r>
              <a:rPr lang="zh-CN" altLang="en-US" sz="3600" b="1" dirty="0">
                <a:solidFill>
                  <a:srgbClr val="FF0000"/>
                </a:solidFill>
              </a:rPr>
              <a:t>命题</a:t>
            </a:r>
          </a:p>
        </p:txBody>
      </p:sp>
      <p:sp>
        <p:nvSpPr>
          <p:cNvPr id="11" name="矩形 10">
            <a:extLst>
              <a:ext uri="{FF2B5EF4-FFF2-40B4-BE49-F238E27FC236}">
                <a16:creationId xmlns:a16="http://schemas.microsoft.com/office/drawing/2014/main" id="{20A040F1-028C-45E2-84F0-019E358D309C}"/>
              </a:ext>
            </a:extLst>
          </p:cNvPr>
          <p:cNvSpPr/>
          <p:nvPr/>
        </p:nvSpPr>
        <p:spPr>
          <a:xfrm>
            <a:off x="7905328" y="3105833"/>
            <a:ext cx="1107996" cy="646331"/>
          </a:xfrm>
          <a:prstGeom prst="rect">
            <a:avLst/>
          </a:prstGeom>
        </p:spPr>
        <p:txBody>
          <a:bodyPr wrap="none">
            <a:spAutoFit/>
          </a:bodyPr>
          <a:lstStyle/>
          <a:p>
            <a:pPr lvl="0"/>
            <a:r>
              <a:rPr lang="zh-CN" altLang="en-US" sz="3600" b="1" dirty="0">
                <a:solidFill>
                  <a:srgbClr val="FF0000"/>
                </a:solidFill>
              </a:rPr>
              <a:t>推理</a:t>
            </a:r>
          </a:p>
        </p:txBody>
      </p:sp>
      <p:sp>
        <p:nvSpPr>
          <p:cNvPr id="12" name="矩形 11">
            <a:extLst>
              <a:ext uri="{FF2B5EF4-FFF2-40B4-BE49-F238E27FC236}">
                <a16:creationId xmlns:a16="http://schemas.microsoft.com/office/drawing/2014/main" id="{C0467D70-F936-4994-96E5-B5148E458751}"/>
              </a:ext>
            </a:extLst>
          </p:cNvPr>
          <p:cNvSpPr/>
          <p:nvPr/>
        </p:nvSpPr>
        <p:spPr>
          <a:xfrm>
            <a:off x="3562489" y="6048462"/>
            <a:ext cx="2492990" cy="646331"/>
          </a:xfrm>
          <a:prstGeom prst="rect">
            <a:avLst/>
          </a:prstGeom>
        </p:spPr>
        <p:txBody>
          <a:bodyPr wrap="none">
            <a:spAutoFit/>
          </a:bodyPr>
          <a:lstStyle/>
          <a:p>
            <a:pPr lvl="0"/>
            <a:r>
              <a:rPr lang="zh-CN" altLang="en-US" sz="3600" b="1" dirty="0">
                <a:solidFill>
                  <a:srgbClr val="FF0000"/>
                </a:solidFill>
              </a:rPr>
              <a:t>证明和反驳</a:t>
            </a:r>
          </a:p>
        </p:txBody>
      </p:sp>
    </p:spTree>
    <p:extLst>
      <p:ext uri="{BB962C8B-B14F-4D97-AF65-F5344CB8AC3E}">
        <p14:creationId xmlns:p14="http://schemas.microsoft.com/office/powerpoint/2010/main" val="132177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7" grpId="0" animBg="1"/>
      <p:bldP spid="8" grpId="0" animBg="1"/>
      <p:bldP spid="9" grpId="0" animBg="1"/>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00472" y="188640"/>
            <a:ext cx="8832850" cy="990600"/>
          </a:xfrm>
        </p:spPr>
        <p:txBody>
          <a:bodyPr/>
          <a:lstStyle/>
          <a:p>
            <a:pPr algn="l" defTabSz="914400">
              <a:spcBef>
                <a:spcPts val="0"/>
              </a:spcBef>
              <a:buNone/>
            </a:pPr>
            <a:r>
              <a:rPr lang="zh-CN" altLang="en-US" dirty="0">
                <a:solidFill>
                  <a:srgbClr val="4F271C"/>
                </a:solidFill>
                <a:latin typeface="Tw Cen MT"/>
                <a:ea typeface="宋体" pitchFamily="2" charset="-122"/>
              </a:rPr>
              <a:t>课程</a:t>
            </a:r>
            <a:r>
              <a:rPr lang="zh-CN" altLang="en-US" sz="4400" b="0" i="0" dirty="0">
                <a:solidFill>
                  <a:srgbClr val="4F271C"/>
                </a:solidFill>
                <a:latin typeface="Tw Cen MT"/>
                <a:ea typeface="宋体" pitchFamily="2" charset="-122"/>
                <a:cs typeface="+mj-cs"/>
              </a:rPr>
              <a:t>信息</a:t>
            </a:r>
          </a:p>
        </p:txBody>
      </p:sp>
      <p:sp>
        <p:nvSpPr>
          <p:cNvPr id="3" name="Rectangle 2"/>
          <p:cNvSpPr>
            <a:spLocks noGrp="1"/>
          </p:cNvSpPr>
          <p:nvPr>
            <p:ph sz="quarter" idx="1"/>
          </p:nvPr>
        </p:nvSpPr>
        <p:spPr>
          <a:xfrm>
            <a:off x="128464" y="1700808"/>
            <a:ext cx="9505056" cy="4536504"/>
          </a:xfrm>
          <a:ln w="19050" cmpd="dbl">
            <a:solidFill>
              <a:schemeClr val="accent2">
                <a:lumMod val="75000"/>
              </a:schemeClr>
            </a:solidFill>
          </a:ln>
        </p:spPr>
        <p:txBody>
          <a:bodyPr anchor="ctr">
            <a:normAutofit/>
          </a:bodyPr>
          <a:lstStyle/>
          <a:p>
            <a:pPr marL="0" indent="0" algn="just">
              <a:spcAft>
                <a:spcPts val="0"/>
              </a:spcAft>
              <a:buNone/>
            </a:pPr>
            <a:endParaRPr lang="en-US" altLang="zh-CN" sz="4200" b="1" kern="100" dirty="0">
              <a:latin typeface="Cambria" panose="02040503050406030204" pitchFamily="18" charset="0"/>
              <a:ea typeface="宋体" panose="02010600030101010101" pitchFamily="2" charset="-122"/>
              <a:cs typeface="Times New Roman" panose="02020603050405020304" pitchFamily="18" charset="0"/>
            </a:endParaRPr>
          </a:p>
          <a:p>
            <a:pPr algn="just">
              <a:spcAft>
                <a:spcPts val="0"/>
              </a:spcAft>
            </a:pPr>
            <a:r>
              <a:rPr lang="zh-CN" altLang="en-US" sz="3900" b="1" kern="100" dirty="0">
                <a:latin typeface="Cambria" panose="02040503050406030204" pitchFamily="18" charset="0"/>
                <a:ea typeface="宋体" panose="02010600030101010101" pitchFamily="2" charset="-122"/>
                <a:cs typeface="Times New Roman" panose="02020603050405020304" pitchFamily="18" charset="0"/>
              </a:rPr>
              <a:t>推荐阅读</a:t>
            </a:r>
            <a:r>
              <a:rPr lang="zh-CN" altLang="zh-CN" sz="3900" b="1" kern="100" dirty="0">
                <a:latin typeface="Cambria" panose="02040503050406030204" pitchFamily="18" charset="0"/>
                <a:ea typeface="宋体" panose="02010600030101010101" pitchFamily="2" charset="-122"/>
                <a:cs typeface="Times New Roman" panose="02020603050405020304" pitchFamily="18" charset="0"/>
              </a:rPr>
              <a:t>：</a:t>
            </a:r>
            <a:r>
              <a:rPr lang="zh-CN" altLang="zh-CN" sz="3900" kern="100" dirty="0">
                <a:latin typeface="Calibri" panose="020F0502020204030204" pitchFamily="34" charset="0"/>
                <a:ea typeface="Cambria" panose="02040503050406030204" pitchFamily="18" charset="0"/>
                <a:cs typeface="Times New Roman" panose="02020603050405020304" pitchFamily="18" charset="0"/>
              </a:rPr>
              <a:t> </a:t>
            </a:r>
            <a:endParaRPr lang="zh-CN" altLang="zh-CN" sz="3900" kern="100" dirty="0">
              <a:latin typeface="Calibri" panose="020F0502020204030204" pitchFamily="34" charset="0"/>
              <a:ea typeface="宋体" panose="02010600030101010101" pitchFamily="2" charset="-122"/>
              <a:cs typeface="Times New Roman" panose="02020603050405020304" pitchFamily="18" charset="0"/>
            </a:endParaRPr>
          </a:p>
          <a:p>
            <a:pPr marL="0" indent="0">
              <a:lnSpc>
                <a:spcPct val="120000"/>
              </a:lnSpc>
              <a:buNone/>
            </a:pPr>
            <a:r>
              <a:rPr lang="en-US" altLang="zh-CN" sz="3000" kern="100" dirty="0">
                <a:latin typeface="Cambria" panose="02040503050406030204" pitchFamily="18" charset="0"/>
                <a:ea typeface="宋体" panose="02010600030101010101" pitchFamily="2" charset="-122"/>
                <a:cs typeface="Times New Roman" panose="02020603050405020304" pitchFamily="18" charset="0"/>
              </a:rPr>
              <a:t>1.[</a:t>
            </a:r>
            <a:r>
              <a:rPr lang="zh-CN" altLang="en-US" sz="3000" kern="100" dirty="0">
                <a:latin typeface="Cambria" panose="02040503050406030204" pitchFamily="18" charset="0"/>
                <a:ea typeface="宋体" panose="02010600030101010101" pitchFamily="2" charset="-122"/>
                <a:cs typeface="Times New Roman" panose="02020603050405020304" pitchFamily="18" charset="0"/>
              </a:rPr>
              <a:t>美</a:t>
            </a:r>
            <a:r>
              <a:rPr lang="en-US" altLang="zh-CN" sz="3000" kern="100" dirty="0">
                <a:latin typeface="Cambria" panose="02040503050406030204" pitchFamily="18" charset="0"/>
                <a:ea typeface="宋体" panose="02010600030101010101" pitchFamily="2" charset="-122"/>
                <a:cs typeface="Times New Roman" panose="02020603050405020304" pitchFamily="18" charset="0"/>
              </a:rPr>
              <a:t>]D.Q.</a:t>
            </a:r>
            <a:r>
              <a:rPr lang="zh-CN" altLang="en-US" sz="3000" kern="100" dirty="0">
                <a:latin typeface="Cambria" panose="02040503050406030204" pitchFamily="18" charset="0"/>
                <a:ea typeface="宋体" panose="02010600030101010101" pitchFamily="2" charset="-122"/>
                <a:cs typeface="Times New Roman" panose="02020603050405020304" pitchFamily="18" charset="0"/>
              </a:rPr>
              <a:t>麦克伦尼：</a:t>
            </a:r>
            <a:r>
              <a:rPr lang="en-US" altLang="zh-CN" sz="3000" kern="100" dirty="0">
                <a:latin typeface="Cambria" panose="02040503050406030204" pitchFamily="18" charset="0"/>
                <a:ea typeface="宋体" panose="02010600030101010101" pitchFamily="2" charset="-122"/>
                <a:cs typeface="Times New Roman" panose="02020603050405020304" pitchFamily="18" charset="0"/>
              </a:rPr>
              <a:t>《</a:t>
            </a:r>
            <a:r>
              <a:rPr lang="zh-CN" altLang="en-US" sz="3000" kern="100" dirty="0">
                <a:latin typeface="Cambria" panose="02040503050406030204" pitchFamily="18" charset="0"/>
                <a:ea typeface="宋体" panose="02010600030101010101" pitchFamily="2" charset="-122"/>
                <a:cs typeface="Times New Roman" panose="02020603050405020304" pitchFamily="18" charset="0"/>
              </a:rPr>
              <a:t>简单的逻辑学</a:t>
            </a:r>
            <a:r>
              <a:rPr lang="en-US" altLang="zh-CN" sz="3000" kern="100" dirty="0">
                <a:latin typeface="Cambria" panose="02040503050406030204" pitchFamily="18" charset="0"/>
                <a:ea typeface="宋体" panose="02010600030101010101" pitchFamily="2" charset="-122"/>
                <a:cs typeface="Times New Roman" panose="02020603050405020304" pitchFamily="18" charset="0"/>
              </a:rPr>
              <a:t>》</a:t>
            </a:r>
            <a:r>
              <a:rPr lang="zh-CN" altLang="en-US" sz="3000" kern="100" dirty="0">
                <a:latin typeface="Cambria" panose="02040503050406030204" pitchFamily="18" charset="0"/>
                <a:ea typeface="宋体" panose="02010600030101010101" pitchFamily="2" charset="-122"/>
                <a:cs typeface="Times New Roman" panose="02020603050405020304" pitchFamily="18" charset="0"/>
              </a:rPr>
              <a:t>，赵明燕译，杭州：浙江人民出版社，</a:t>
            </a:r>
            <a:r>
              <a:rPr lang="en-US" altLang="zh-CN" sz="3000" kern="100" dirty="0">
                <a:latin typeface="Cambria" panose="02040503050406030204" pitchFamily="18" charset="0"/>
                <a:ea typeface="宋体" panose="02010600030101010101" pitchFamily="2" charset="-122"/>
                <a:cs typeface="Times New Roman" panose="02020603050405020304" pitchFamily="18" charset="0"/>
              </a:rPr>
              <a:t>2013.6</a:t>
            </a:r>
            <a:r>
              <a:rPr lang="zh-CN" altLang="en-US" sz="3000" kern="100" dirty="0">
                <a:latin typeface="Cambria" panose="02040503050406030204" pitchFamily="18" charset="0"/>
                <a:ea typeface="宋体" panose="02010600030101010101" pitchFamily="2" charset="-122"/>
                <a:cs typeface="Times New Roman" panose="02020603050405020304" pitchFamily="18" charset="0"/>
              </a:rPr>
              <a:t>。</a:t>
            </a:r>
            <a:endParaRPr lang="en-US" altLang="zh-CN" sz="3000" kern="100" dirty="0">
              <a:latin typeface="Cambria" panose="02040503050406030204" pitchFamily="18" charset="0"/>
              <a:ea typeface="宋体" panose="02010600030101010101" pitchFamily="2" charset="-122"/>
              <a:cs typeface="Times New Roman" panose="02020603050405020304" pitchFamily="18" charset="0"/>
            </a:endParaRPr>
          </a:p>
          <a:p>
            <a:pPr marL="0" indent="0">
              <a:lnSpc>
                <a:spcPct val="120000"/>
              </a:lnSpc>
              <a:buNone/>
            </a:pPr>
            <a:r>
              <a:rPr lang="en-US" altLang="zh-CN" sz="3000" kern="100" dirty="0">
                <a:latin typeface="Cambria" panose="02040503050406030204" pitchFamily="18" charset="0"/>
                <a:ea typeface="宋体" panose="02010600030101010101" pitchFamily="2" charset="-122"/>
                <a:cs typeface="Times New Roman" panose="02020603050405020304" pitchFamily="18" charset="0"/>
              </a:rPr>
              <a:t>2.[</a:t>
            </a:r>
            <a:r>
              <a:rPr lang="zh-CN" altLang="zh-CN" sz="3000" kern="100" dirty="0">
                <a:latin typeface="Cambria" panose="02040503050406030204" pitchFamily="18" charset="0"/>
                <a:ea typeface="宋体" panose="02010600030101010101" pitchFamily="2" charset="-122"/>
                <a:cs typeface="Times New Roman" panose="02020603050405020304" pitchFamily="18" charset="0"/>
              </a:rPr>
              <a:t>美</a:t>
            </a:r>
            <a:r>
              <a:rPr lang="en-US" altLang="zh-CN" sz="3000" kern="100" dirty="0">
                <a:latin typeface="Cambria" panose="02040503050406030204" pitchFamily="18" charset="0"/>
                <a:ea typeface="宋体" panose="02010600030101010101" pitchFamily="2" charset="-122"/>
                <a:cs typeface="Times New Roman" panose="02020603050405020304" pitchFamily="18" charset="0"/>
              </a:rPr>
              <a:t>]</a:t>
            </a:r>
            <a:r>
              <a:rPr lang="zh-CN" altLang="zh-CN" sz="3000" kern="100" dirty="0">
                <a:latin typeface="Cambria" panose="02040503050406030204" pitchFamily="18" charset="0"/>
                <a:ea typeface="宋体" panose="02010600030101010101" pitchFamily="2" charset="-122"/>
                <a:cs typeface="Times New Roman" panose="02020603050405020304" pitchFamily="18" charset="0"/>
              </a:rPr>
              <a:t>帕特里克·赫尔利：《简明逻辑学导论》，陈波、宋文淦、熊立文等译，北京：世界图书出版公司北京公司，</a:t>
            </a:r>
            <a:r>
              <a:rPr lang="en-US" altLang="zh-CN" sz="3000" kern="100" dirty="0">
                <a:latin typeface="Cambria" panose="02040503050406030204" pitchFamily="18" charset="0"/>
                <a:ea typeface="宋体" panose="02010600030101010101" pitchFamily="2" charset="-122"/>
                <a:cs typeface="Times New Roman" panose="02020603050405020304" pitchFamily="18" charset="0"/>
              </a:rPr>
              <a:t>2010</a:t>
            </a:r>
            <a:r>
              <a:rPr lang="zh-CN" altLang="zh-CN" sz="3000" kern="100" dirty="0">
                <a:latin typeface="Cambria" panose="02040503050406030204" pitchFamily="18" charset="0"/>
                <a:ea typeface="宋体" panose="02010600030101010101" pitchFamily="2" charset="-122"/>
                <a:cs typeface="Times New Roman" panose="02020603050405020304" pitchFamily="18" charset="0"/>
              </a:rPr>
              <a:t>。</a:t>
            </a:r>
          </a:p>
          <a:p>
            <a:pPr marL="320040" indent="-320040" algn="l" defTabSz="914400">
              <a:spcBef>
                <a:spcPts val="700"/>
              </a:spcBef>
              <a:buClr>
                <a:srgbClr val="FEB80A"/>
              </a:buClr>
              <a:buSzPct val="60000"/>
              <a:buFont typeface="Wingdings"/>
              <a:buChar char="Ø"/>
            </a:pPr>
            <a:endParaRPr lang="zh-CN" altLang="en-US" dirty="0">
              <a:ea typeface="宋体" pitchFamily="2" charset="-122"/>
            </a:endParaRPr>
          </a:p>
        </p:txBody>
      </p:sp>
    </p:spTree>
    <p:extLst>
      <p:ext uri="{BB962C8B-B14F-4D97-AF65-F5344CB8AC3E}">
        <p14:creationId xmlns:p14="http://schemas.microsoft.com/office/powerpoint/2010/main" val="4026186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833" y="116632"/>
            <a:ext cx="9152064" cy="990600"/>
          </a:xfrm>
        </p:spPr>
        <p:txBody>
          <a:bodyPr/>
          <a:lstStyle/>
          <a:p>
            <a:r>
              <a:rPr lang="en-US" altLang="zh-CN" sz="3600" b="1" dirty="0"/>
              <a:t>2. </a:t>
            </a:r>
            <a:r>
              <a:rPr lang="zh-CN" altLang="en-US" sz="3600" b="1" dirty="0"/>
              <a:t>逻辑学的研究对象</a:t>
            </a:r>
            <a:endParaRPr lang="en-US" altLang="zh-CN" sz="3600" b="1" dirty="0"/>
          </a:p>
        </p:txBody>
      </p:sp>
      <p:sp>
        <p:nvSpPr>
          <p:cNvPr id="3" name="内容占位符 2"/>
          <p:cNvSpPr>
            <a:spLocks noGrp="1"/>
          </p:cNvSpPr>
          <p:nvPr>
            <p:ph sz="quarter" idx="1"/>
          </p:nvPr>
        </p:nvSpPr>
        <p:spPr>
          <a:xfrm>
            <a:off x="5291" y="1748880"/>
            <a:ext cx="9577064" cy="5112568"/>
          </a:xfrm>
        </p:spPr>
        <p:txBody>
          <a:bodyPr>
            <a:normAutofit/>
          </a:bodyPr>
          <a:lstStyle/>
          <a:p>
            <a:pPr>
              <a:buFont typeface="Wingdings" panose="05000000000000000000" pitchFamily="2" charset="2"/>
              <a:buChar char="n"/>
            </a:pPr>
            <a:r>
              <a:rPr lang="zh-CN" altLang="en-US" b="1" dirty="0">
                <a:solidFill>
                  <a:srgbClr val="FF0000"/>
                </a:solidFill>
              </a:rPr>
              <a:t>思维</a:t>
            </a:r>
            <a:r>
              <a:rPr lang="en-US" altLang="zh-CN" b="1" dirty="0">
                <a:solidFill>
                  <a:srgbClr val="FF0000"/>
                </a:solidFill>
              </a:rPr>
              <a:t>/</a:t>
            </a:r>
            <a:r>
              <a:rPr lang="zh-CN" altLang="en-US" b="1" dirty="0">
                <a:solidFill>
                  <a:srgbClr val="FF0000"/>
                </a:solidFill>
              </a:rPr>
              <a:t>推理的基本规律</a:t>
            </a:r>
            <a:endParaRPr lang="en-US" altLang="zh-CN" b="1" dirty="0"/>
          </a:p>
        </p:txBody>
      </p:sp>
      <p:graphicFrame>
        <p:nvGraphicFramePr>
          <p:cNvPr id="6" name="图示 5">
            <a:extLst>
              <a:ext uri="{FF2B5EF4-FFF2-40B4-BE49-F238E27FC236}">
                <a16:creationId xmlns:a16="http://schemas.microsoft.com/office/drawing/2014/main" id="{87924179-74D7-4F41-B077-3993D3C7B4D6}"/>
              </a:ext>
            </a:extLst>
          </p:cNvPr>
          <p:cNvGraphicFramePr/>
          <p:nvPr>
            <p:extLst>
              <p:ext uri="{D42A27DB-BD31-4B8C-83A1-F6EECF244321}">
                <p14:modId xmlns:p14="http://schemas.microsoft.com/office/powerpoint/2010/main" val="992269074"/>
              </p:ext>
            </p:extLst>
          </p:nvPr>
        </p:nvGraphicFramePr>
        <p:xfrm>
          <a:off x="1640632" y="2204864"/>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6346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4294967295"/>
          </p:nvPr>
        </p:nvSpPr>
        <p:spPr>
          <a:xfrm>
            <a:off x="200472" y="476672"/>
            <a:ext cx="8139112" cy="623540"/>
          </a:xfrm>
        </p:spPr>
        <p:txBody>
          <a:bodyPr>
            <a:normAutofit lnSpcReduction="10000"/>
          </a:bodyPr>
          <a:lstStyle/>
          <a:p>
            <a:pPr marL="0" indent="0">
              <a:buNone/>
            </a:pPr>
            <a:r>
              <a:rPr lang="en-US" altLang="zh-CN" sz="3600" b="1" dirty="0"/>
              <a:t>2. </a:t>
            </a:r>
            <a:r>
              <a:rPr lang="zh-CN" altLang="en-US" sz="3600" b="1" dirty="0"/>
              <a:t>逻辑学的研究对象</a:t>
            </a:r>
            <a:endParaRPr lang="zh-CN" altLang="en-US" sz="3600" b="1" dirty="0">
              <a:solidFill>
                <a:schemeClr val="accent5">
                  <a:lumMod val="50000"/>
                </a:schemeClr>
              </a:solidFill>
              <a:effectLst>
                <a:glow rad="139700">
                  <a:schemeClr val="accent5">
                    <a:satMod val="175000"/>
                    <a:alpha val="40000"/>
                  </a:schemeClr>
                </a:glow>
                <a:reflection blurRad="6350" stA="55000" endA="300" endPos="45500" dir="5400000" sy="-100000" algn="bl" rotWithShape="0"/>
              </a:effectLst>
              <a:latin typeface="Hannotate SC" charset="-122"/>
              <a:ea typeface="Hannotate SC" charset="-122"/>
              <a:cs typeface="Hannotate SC" charset="-122"/>
            </a:endParaRPr>
          </a:p>
        </p:txBody>
      </p:sp>
      <p:sp>
        <p:nvSpPr>
          <p:cNvPr id="4" name="文本占位符 6"/>
          <p:cNvSpPr>
            <a:spLocks noGrp="1"/>
          </p:cNvSpPr>
          <p:nvPr>
            <p:ph type="body" sz="quarter" idx="11"/>
          </p:nvPr>
        </p:nvSpPr>
        <p:spPr>
          <a:xfrm>
            <a:off x="128464" y="1556792"/>
            <a:ext cx="9481652" cy="4608512"/>
          </a:xfrm>
        </p:spPr>
        <p:txBody>
          <a:bodyPr rtlCol="0">
            <a:normAutofit fontScale="92500" lnSpcReduction="10000"/>
          </a:bodyPr>
          <a:lstStyle/>
          <a:p>
            <a:pPr>
              <a:lnSpc>
                <a:spcPct val="150000"/>
              </a:lnSpc>
              <a:buFont typeface="Wingdings" panose="05000000000000000000" pitchFamily="2" charset="2"/>
              <a:buChar char="n"/>
              <a:defRPr/>
            </a:pPr>
            <a:r>
              <a:rPr lang="zh-CN" altLang="en-US" b="1" dirty="0"/>
              <a:t>同一律的基本内容和主要作用：</a:t>
            </a:r>
            <a:endParaRPr lang="en-US" altLang="zh-CN" b="1" dirty="0"/>
          </a:p>
          <a:p>
            <a:pPr marL="0" indent="0">
              <a:lnSpc>
                <a:spcPct val="150000"/>
              </a:lnSpc>
              <a:buNone/>
              <a:defRPr/>
            </a:pPr>
            <a:r>
              <a:rPr lang="en-US" altLang="zh-CN" b="1" dirty="0"/>
              <a:t>        </a:t>
            </a:r>
            <a:r>
              <a:rPr lang="zh-CN" altLang="en-US" b="1" dirty="0"/>
              <a:t>在同一思维过程中，每一思想与其自身同一。即每一概念、命题和其他思维形式，都保持确定性和一贯性。</a:t>
            </a:r>
            <a:endParaRPr lang="en-US" altLang="zh-CN" b="1" dirty="0"/>
          </a:p>
          <a:p>
            <a:pPr marL="0" indent="0">
              <a:lnSpc>
                <a:spcPct val="150000"/>
              </a:lnSpc>
              <a:buNone/>
              <a:defRPr/>
            </a:pPr>
            <a:r>
              <a:rPr lang="zh-CN" altLang="en-US" b="1" dirty="0">
                <a:solidFill>
                  <a:prstClr val="black"/>
                </a:solidFill>
              </a:rPr>
              <a:t>        同一律的主要作用在于</a:t>
            </a:r>
            <a:r>
              <a:rPr lang="zh-CN" altLang="en-US" b="1" dirty="0">
                <a:solidFill>
                  <a:srgbClr val="FF0000"/>
                </a:solidFill>
              </a:rPr>
              <a:t>保证思维的确定性</a:t>
            </a:r>
            <a:r>
              <a:rPr lang="zh-CN" altLang="en-US" b="1" dirty="0">
                <a:solidFill>
                  <a:prstClr val="black"/>
                </a:solidFill>
              </a:rPr>
              <a:t>，要求人们在特定语境中所使用的概念和命题保持确定的意义，</a:t>
            </a:r>
            <a:r>
              <a:rPr lang="zh-CN" altLang="en-US" b="1" dirty="0">
                <a:solidFill>
                  <a:srgbClr val="FF0000"/>
                </a:solidFill>
              </a:rPr>
              <a:t>不能混淆概念或转移论题。</a:t>
            </a:r>
            <a:endParaRPr lang="en-US" altLang="zh-CN" b="1" dirty="0">
              <a:solidFill>
                <a:srgbClr val="FF0000"/>
              </a:solidFill>
            </a:endParaRPr>
          </a:p>
          <a:p>
            <a:pPr marL="0" indent="0">
              <a:lnSpc>
                <a:spcPct val="150000"/>
              </a:lnSpc>
              <a:buNone/>
              <a:defRPr/>
            </a:pPr>
            <a:r>
              <a:rPr lang="en-US" altLang="zh-CN" b="1" dirty="0"/>
              <a:t>        </a:t>
            </a:r>
          </a:p>
          <a:p>
            <a:pPr>
              <a:lnSpc>
                <a:spcPct val="150000"/>
              </a:lnSpc>
              <a:buFont typeface="Arial" pitchFamily="34" charset="0"/>
              <a:buChar char="•"/>
              <a:defRPr/>
            </a:pPr>
            <a:endParaRPr lang="en-US" altLang="zh-CN" b="1" dirty="0">
              <a:solidFill>
                <a:srgbClr val="7030A0"/>
              </a:solidFill>
              <a:effectLst>
                <a:glow rad="63500">
                  <a:schemeClr val="accent4">
                    <a:satMod val="175000"/>
                    <a:alpha val="40000"/>
                  </a:schemeClr>
                </a:glow>
              </a:effectLst>
              <a:latin typeface="HanziPen SC" charset="-122"/>
              <a:ea typeface="HanziPen SC" charset="-122"/>
              <a:cs typeface="HanziPen SC" charset="-122"/>
            </a:endParaRPr>
          </a:p>
          <a:p>
            <a:pPr marL="0" indent="0">
              <a:lnSpc>
                <a:spcPct val="150000"/>
              </a:lnSpc>
              <a:buNone/>
              <a:defRPr/>
            </a:pPr>
            <a:endParaRPr lang="en-US" altLang="zh-CN" sz="3000" b="1" dirty="0">
              <a:solidFill>
                <a:srgbClr val="0070C0"/>
              </a:solidFill>
              <a:effectLst>
                <a:glow rad="63500">
                  <a:schemeClr val="accent4">
                    <a:satMod val="175000"/>
                    <a:alpha val="40000"/>
                  </a:schemeClr>
                </a:glow>
              </a:effectLst>
              <a:latin typeface="HanziPen SC" charset="-122"/>
              <a:ea typeface="HanziPen SC" charset="-122"/>
              <a:cs typeface="HanziPen SC" charset="-122"/>
            </a:endParaRPr>
          </a:p>
        </p:txBody>
      </p:sp>
    </p:spTree>
    <p:extLst>
      <p:ext uri="{BB962C8B-B14F-4D97-AF65-F5344CB8AC3E}">
        <p14:creationId xmlns:p14="http://schemas.microsoft.com/office/powerpoint/2010/main" val="1909821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barn(inVertical)">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arn(inVertical)">
                                      <p:cBhvr>
                                        <p:cTn id="1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4294967295"/>
          </p:nvPr>
        </p:nvSpPr>
        <p:spPr>
          <a:xfrm>
            <a:off x="272480" y="332656"/>
            <a:ext cx="8139112" cy="623540"/>
          </a:xfrm>
        </p:spPr>
        <p:txBody>
          <a:bodyPr>
            <a:normAutofit lnSpcReduction="10000"/>
          </a:bodyPr>
          <a:lstStyle/>
          <a:p>
            <a:pPr marL="0" indent="0">
              <a:buNone/>
            </a:pPr>
            <a:r>
              <a:rPr lang="en-US" altLang="zh-CN" sz="3600" b="1" dirty="0"/>
              <a:t>2. </a:t>
            </a:r>
            <a:r>
              <a:rPr lang="zh-CN" altLang="en-US" sz="3600" b="1" dirty="0"/>
              <a:t>逻辑学的研究对象</a:t>
            </a:r>
            <a:endParaRPr lang="zh-CN" altLang="en-US" sz="3600" b="1" dirty="0">
              <a:solidFill>
                <a:schemeClr val="accent5">
                  <a:lumMod val="50000"/>
                </a:schemeClr>
              </a:solidFill>
              <a:effectLst>
                <a:glow rad="139700">
                  <a:schemeClr val="accent5">
                    <a:satMod val="175000"/>
                    <a:alpha val="40000"/>
                  </a:schemeClr>
                </a:glow>
                <a:reflection blurRad="6350" stA="55000" endA="300" endPos="45500" dir="5400000" sy="-100000" algn="bl" rotWithShape="0"/>
              </a:effectLst>
              <a:latin typeface="Hannotate SC" charset="-122"/>
              <a:ea typeface="Hannotate SC" charset="-122"/>
              <a:cs typeface="Hannotate SC" charset="-122"/>
            </a:endParaRPr>
          </a:p>
        </p:txBody>
      </p:sp>
      <p:sp>
        <p:nvSpPr>
          <p:cNvPr id="4" name="文本占位符 6"/>
          <p:cNvSpPr>
            <a:spLocks noGrp="1"/>
          </p:cNvSpPr>
          <p:nvPr>
            <p:ph type="body" sz="quarter" idx="11"/>
          </p:nvPr>
        </p:nvSpPr>
        <p:spPr>
          <a:xfrm>
            <a:off x="704528" y="1700808"/>
            <a:ext cx="8496944" cy="4176464"/>
          </a:xfrm>
        </p:spPr>
        <p:txBody>
          <a:bodyPr rtlCol="0">
            <a:normAutofit/>
          </a:bodyPr>
          <a:lstStyle/>
          <a:p>
            <a:pPr marL="0" indent="0">
              <a:lnSpc>
                <a:spcPct val="150000"/>
              </a:lnSpc>
              <a:buNone/>
              <a:defRPr/>
            </a:pPr>
            <a:r>
              <a:rPr lang="zh-CN" altLang="en-US" b="1" dirty="0"/>
              <a:t>同一律的要求和违反同一律的逻辑错误：</a:t>
            </a:r>
            <a:endParaRPr lang="en-US" altLang="zh-CN" b="1" dirty="0"/>
          </a:p>
          <a:p>
            <a:pPr marL="0" indent="0">
              <a:lnSpc>
                <a:spcPct val="150000"/>
              </a:lnSpc>
              <a:buNone/>
              <a:defRPr/>
            </a:pPr>
            <a:r>
              <a:rPr lang="zh-CN" altLang="en-US" b="1" dirty="0">
                <a:highlight>
                  <a:srgbClr val="FFFF00"/>
                </a:highlight>
              </a:rPr>
              <a:t>要求一：</a:t>
            </a:r>
            <a:r>
              <a:rPr lang="zh-CN" altLang="en-US" b="1" dirty="0"/>
              <a:t>同一律要求在</a:t>
            </a:r>
            <a:r>
              <a:rPr lang="zh-CN" altLang="en-US" b="1" dirty="0">
                <a:solidFill>
                  <a:srgbClr val="FF0000"/>
                </a:solidFill>
              </a:rPr>
              <a:t>同一思维过程中</a:t>
            </a:r>
            <a:r>
              <a:rPr lang="zh-CN" altLang="en-US" b="1" dirty="0"/>
              <a:t>，保持</a:t>
            </a:r>
            <a:r>
              <a:rPr lang="zh-CN" altLang="en-US" b="1" dirty="0">
                <a:solidFill>
                  <a:srgbClr val="FF0000"/>
                </a:solidFill>
              </a:rPr>
              <a:t>概念自身（内涵＋外延）的同一</a:t>
            </a:r>
            <a:r>
              <a:rPr lang="zh-CN" altLang="en-US" b="1" dirty="0"/>
              <a:t>。</a:t>
            </a:r>
            <a:endParaRPr lang="en-US" altLang="zh-CN" b="1" dirty="0"/>
          </a:p>
          <a:p>
            <a:pPr marL="0" indent="0">
              <a:lnSpc>
                <a:spcPct val="150000"/>
              </a:lnSpc>
              <a:buNone/>
              <a:defRPr/>
            </a:pPr>
            <a:r>
              <a:rPr lang="zh-CN" altLang="en-US" b="1" dirty="0">
                <a:highlight>
                  <a:srgbClr val="FFFF00"/>
                </a:highlight>
              </a:rPr>
              <a:t>违反同一律要求一的逻辑错误：</a:t>
            </a:r>
            <a:endParaRPr lang="en-US" altLang="zh-CN" b="1" dirty="0">
              <a:highlight>
                <a:srgbClr val="FFFF00"/>
              </a:highlight>
            </a:endParaRPr>
          </a:p>
          <a:p>
            <a:pPr marL="0" indent="0">
              <a:lnSpc>
                <a:spcPct val="150000"/>
              </a:lnSpc>
              <a:buNone/>
              <a:defRPr/>
            </a:pPr>
            <a:r>
              <a:rPr lang="zh-CN" altLang="en-US" b="1" dirty="0"/>
              <a:t>混淆或偷换概念。</a:t>
            </a:r>
            <a:endParaRPr lang="en-US" altLang="zh-CN" b="1" dirty="0">
              <a:solidFill>
                <a:srgbClr val="7030A0"/>
              </a:solidFill>
              <a:effectLst>
                <a:glow rad="63500">
                  <a:schemeClr val="accent4">
                    <a:satMod val="175000"/>
                    <a:alpha val="40000"/>
                  </a:schemeClr>
                </a:glow>
              </a:effectLst>
              <a:latin typeface="HanziPen SC" charset="-122"/>
              <a:ea typeface="HanziPen SC" charset="-122"/>
              <a:cs typeface="HanziPen SC" charset="-122"/>
            </a:endParaRPr>
          </a:p>
          <a:p>
            <a:pPr marL="0" indent="0">
              <a:lnSpc>
                <a:spcPct val="150000"/>
              </a:lnSpc>
              <a:buNone/>
              <a:defRPr/>
            </a:pPr>
            <a:endParaRPr lang="en-US" altLang="zh-CN" sz="3000" b="1" dirty="0">
              <a:solidFill>
                <a:srgbClr val="0070C0"/>
              </a:solidFill>
              <a:effectLst>
                <a:glow rad="63500">
                  <a:schemeClr val="accent4">
                    <a:satMod val="175000"/>
                    <a:alpha val="40000"/>
                  </a:schemeClr>
                </a:glow>
              </a:effectLst>
              <a:latin typeface="HanziPen SC" charset="-122"/>
              <a:ea typeface="HanziPen SC" charset="-122"/>
              <a:cs typeface="HanziPen SC" charset="-122"/>
            </a:endParaRPr>
          </a:p>
        </p:txBody>
      </p:sp>
    </p:spTree>
    <p:extLst>
      <p:ext uri="{BB962C8B-B14F-4D97-AF65-F5344CB8AC3E}">
        <p14:creationId xmlns:p14="http://schemas.microsoft.com/office/powerpoint/2010/main" val="352685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down)">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circle(in)">
                                      <p:cBhvr>
                                        <p:cTn id="19" dur="2000"/>
                                        <p:tgtEl>
                                          <p:spTgt spid="4">
                                            <p:txEl>
                                              <p:pRg st="2" end="2"/>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ircle(in)">
                                      <p:cBhvr>
                                        <p:cTn id="22"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占位符 3"/>
          <p:cNvSpPr>
            <a:spLocks noGrp="1"/>
          </p:cNvSpPr>
          <p:nvPr>
            <p:ph type="body" sz="quarter" idx="10"/>
          </p:nvPr>
        </p:nvSpPr>
        <p:spPr>
          <a:xfrm>
            <a:off x="100732" y="260648"/>
            <a:ext cx="9115920" cy="1785938"/>
          </a:xfrm>
        </p:spPr>
        <p:txBody>
          <a:bodyPr>
            <a:scene3d>
              <a:camera prst="orthographicFront"/>
              <a:lightRig rig="threePt" dir="t"/>
            </a:scene3d>
            <a:sp3d extrusionH="57150">
              <a:bevelT w="38100" h="38100" prst="angle"/>
            </a:sp3d>
          </a:bodyPr>
          <a:lstStyle/>
          <a:p>
            <a:pPr marL="0" indent="0">
              <a:buNone/>
            </a:pPr>
            <a:r>
              <a:rPr lang="en-US" altLang="zh-CN" sz="3600" b="1" dirty="0"/>
              <a:t>2. </a:t>
            </a:r>
            <a:r>
              <a:rPr lang="zh-CN" altLang="en-US" sz="3600" b="1" dirty="0"/>
              <a:t>逻辑学的研究对象</a:t>
            </a:r>
            <a:endParaRPr lang="zh-CN" altLang="en-US" sz="3600" b="1" dirty="0">
              <a:solidFill>
                <a:schemeClr val="accent5">
                  <a:lumMod val="50000"/>
                </a:schemeClr>
              </a:solidFill>
              <a:effectLst>
                <a:glow rad="139700">
                  <a:schemeClr val="accent5">
                    <a:satMod val="175000"/>
                    <a:alpha val="40000"/>
                  </a:schemeClr>
                </a:glow>
                <a:reflection blurRad="6350" stA="55000" endA="300" endPos="45500" dir="5400000" sy="-100000" algn="bl" rotWithShape="0"/>
              </a:effectLst>
              <a:latin typeface="Hannotate SC" charset="-122"/>
              <a:ea typeface="Hannotate SC" charset="-122"/>
              <a:cs typeface="Hannotate SC" charset="-122"/>
            </a:endParaRPr>
          </a:p>
          <a:p>
            <a:pPr>
              <a:buFont typeface="Arial" charset="0"/>
              <a:buNone/>
            </a:pPr>
            <a:endParaRPr lang="zh-CN" altLang="en-US" sz="4800" dirty="0">
              <a:solidFill>
                <a:schemeClr val="bg1"/>
              </a:solidFill>
              <a:effectLst>
                <a:reflection blurRad="6350" stA="55000" endA="300" endPos="45500" dir="5400000" sy="-100000" algn="bl" rotWithShape="0"/>
              </a:effectLst>
            </a:endParaRPr>
          </a:p>
        </p:txBody>
      </p:sp>
      <p:sp>
        <p:nvSpPr>
          <p:cNvPr id="7" name="文本占位符 6"/>
          <p:cNvSpPr txBox="1">
            <a:spLocks/>
          </p:cNvSpPr>
          <p:nvPr/>
        </p:nvSpPr>
        <p:spPr>
          <a:xfrm>
            <a:off x="83659" y="1556792"/>
            <a:ext cx="8856984" cy="4896544"/>
          </a:xfrm>
          <a:prstGeom prst="rect">
            <a:avLst/>
          </a:prstGeom>
        </p:spPr>
        <p:txBody>
          <a:bodyPr rtlCol="0">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150000"/>
              </a:lnSpc>
              <a:spcAft>
                <a:spcPts val="0"/>
              </a:spcAft>
              <a:buNone/>
              <a:defRPr/>
            </a:pPr>
            <a:r>
              <a:rPr lang="zh-CN" altLang="en-US" dirty="0"/>
              <a:t>        </a:t>
            </a:r>
            <a:r>
              <a:rPr lang="zh-CN" altLang="en-US" sz="2800" b="1" dirty="0"/>
              <a:t>偷换概念是诡辩论者常用的手法。亚里士多德曾列举过古希腊诡辩派的一个诡辩实例：</a:t>
            </a:r>
            <a:endParaRPr lang="en-US" altLang="zh-CN" sz="2800" b="1" dirty="0"/>
          </a:p>
          <a:p>
            <a:pPr marL="0" indent="0" fontAlgn="auto">
              <a:lnSpc>
                <a:spcPct val="150000"/>
              </a:lnSpc>
              <a:spcAft>
                <a:spcPts val="0"/>
              </a:spcAft>
              <a:buNone/>
              <a:defRPr/>
            </a:pPr>
            <a:r>
              <a:rPr lang="zh-CN" altLang="en-US" sz="2800" b="1" dirty="0"/>
              <a:t>“你有一条狗，它是有儿女的；因此这条狗是父亲。因此你有一个父亲，它的儿女是狗；因此你本身是那些狗的一个兄弟，并且本身是一条狗。”</a:t>
            </a:r>
            <a:endParaRPr lang="en-US" altLang="zh-CN" sz="2800" b="1" dirty="0"/>
          </a:p>
          <a:p>
            <a:pPr marL="0" indent="0" fontAlgn="auto">
              <a:lnSpc>
                <a:spcPct val="150000"/>
              </a:lnSpc>
              <a:spcAft>
                <a:spcPts val="0"/>
              </a:spcAft>
              <a:buNone/>
              <a:defRPr/>
            </a:pPr>
            <a:r>
              <a:rPr lang="zh-CN" altLang="en-US" sz="2800" b="1" dirty="0">
                <a:solidFill>
                  <a:srgbClr val="FF0000"/>
                </a:solidFill>
              </a:rPr>
              <a:t>（偷换“父亲”概念。）</a:t>
            </a:r>
          </a:p>
        </p:txBody>
      </p:sp>
    </p:spTree>
    <p:extLst>
      <p:ext uri="{BB962C8B-B14F-4D97-AF65-F5344CB8AC3E}">
        <p14:creationId xmlns:p14="http://schemas.microsoft.com/office/powerpoint/2010/main" val="10707661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4294967295"/>
          </p:nvPr>
        </p:nvSpPr>
        <p:spPr>
          <a:xfrm>
            <a:off x="272480" y="404664"/>
            <a:ext cx="8139112" cy="623540"/>
          </a:xfrm>
        </p:spPr>
        <p:txBody>
          <a:bodyPr>
            <a:normAutofit lnSpcReduction="10000"/>
          </a:bodyPr>
          <a:lstStyle/>
          <a:p>
            <a:pPr marL="0" indent="0">
              <a:buNone/>
            </a:pPr>
            <a:r>
              <a:rPr lang="en-US" altLang="zh-CN" sz="3600" b="1" dirty="0"/>
              <a:t>2. </a:t>
            </a:r>
            <a:r>
              <a:rPr lang="zh-CN" altLang="en-US" sz="3600" b="1" dirty="0"/>
              <a:t>逻辑学的研究对象</a:t>
            </a:r>
            <a:endParaRPr lang="zh-CN" altLang="en-US" sz="3600" b="1" dirty="0">
              <a:solidFill>
                <a:schemeClr val="accent5">
                  <a:lumMod val="50000"/>
                </a:schemeClr>
              </a:solidFill>
              <a:effectLst>
                <a:glow rad="139700">
                  <a:schemeClr val="accent5">
                    <a:satMod val="175000"/>
                    <a:alpha val="40000"/>
                  </a:schemeClr>
                </a:glow>
                <a:reflection blurRad="6350" stA="55000" endA="300" endPos="45500" dir="5400000" sy="-100000" algn="bl" rotWithShape="0"/>
              </a:effectLst>
              <a:latin typeface="Hannotate SC" charset="-122"/>
              <a:ea typeface="Hannotate SC" charset="-122"/>
              <a:cs typeface="Hannotate SC" charset="-122"/>
            </a:endParaRPr>
          </a:p>
        </p:txBody>
      </p:sp>
      <p:sp>
        <p:nvSpPr>
          <p:cNvPr id="4" name="文本占位符 6"/>
          <p:cNvSpPr>
            <a:spLocks noGrp="1"/>
          </p:cNvSpPr>
          <p:nvPr>
            <p:ph type="body" sz="quarter" idx="11"/>
          </p:nvPr>
        </p:nvSpPr>
        <p:spPr>
          <a:xfrm>
            <a:off x="704528" y="1700808"/>
            <a:ext cx="8496944" cy="4176464"/>
          </a:xfrm>
        </p:spPr>
        <p:txBody>
          <a:bodyPr rtlCol="0">
            <a:normAutofit/>
          </a:bodyPr>
          <a:lstStyle/>
          <a:p>
            <a:pPr marL="0" indent="0">
              <a:lnSpc>
                <a:spcPct val="150000"/>
              </a:lnSpc>
              <a:buNone/>
              <a:defRPr/>
            </a:pPr>
            <a:r>
              <a:rPr lang="zh-CN" altLang="en-US" b="1" dirty="0">
                <a:highlight>
                  <a:srgbClr val="FFFF00"/>
                </a:highlight>
              </a:rPr>
              <a:t>要求二：</a:t>
            </a:r>
            <a:r>
              <a:rPr lang="zh-CN" altLang="en-US" b="1" dirty="0"/>
              <a:t>同一律要求在</a:t>
            </a:r>
            <a:r>
              <a:rPr lang="zh-CN" altLang="en-US" b="1" dirty="0">
                <a:solidFill>
                  <a:srgbClr val="FF0000"/>
                </a:solidFill>
              </a:rPr>
              <a:t>同一思维过程中</a:t>
            </a:r>
            <a:r>
              <a:rPr lang="zh-CN" altLang="en-US" b="1" dirty="0"/>
              <a:t>，保持</a:t>
            </a:r>
            <a:r>
              <a:rPr lang="zh-CN" altLang="en-US" b="1" dirty="0">
                <a:solidFill>
                  <a:srgbClr val="FF0000"/>
                </a:solidFill>
              </a:rPr>
              <a:t>论题自身的同一</a:t>
            </a:r>
            <a:r>
              <a:rPr lang="zh-CN" altLang="en-US" b="1" dirty="0"/>
              <a:t>。</a:t>
            </a:r>
            <a:endParaRPr lang="en-US" altLang="zh-CN" b="1" dirty="0"/>
          </a:p>
          <a:p>
            <a:pPr marL="0" indent="0">
              <a:lnSpc>
                <a:spcPct val="150000"/>
              </a:lnSpc>
              <a:buNone/>
              <a:defRPr/>
            </a:pPr>
            <a:r>
              <a:rPr lang="zh-CN" altLang="en-US" b="1" dirty="0">
                <a:highlight>
                  <a:srgbClr val="FFFF00"/>
                </a:highlight>
              </a:rPr>
              <a:t>违反同一律要求二的逻辑错误：</a:t>
            </a:r>
            <a:endParaRPr lang="en-US" altLang="zh-CN" b="1" dirty="0">
              <a:highlight>
                <a:srgbClr val="FFFF00"/>
              </a:highlight>
            </a:endParaRPr>
          </a:p>
          <a:p>
            <a:pPr marL="0" indent="0">
              <a:lnSpc>
                <a:spcPct val="150000"/>
              </a:lnSpc>
              <a:buNone/>
              <a:defRPr/>
            </a:pPr>
            <a:r>
              <a:rPr lang="zh-CN" altLang="en-US" b="1" dirty="0"/>
              <a:t>转移或偷换论题。</a:t>
            </a:r>
            <a:endParaRPr lang="en-US" altLang="zh-CN" b="1" dirty="0">
              <a:solidFill>
                <a:srgbClr val="7030A0"/>
              </a:solidFill>
              <a:effectLst>
                <a:glow rad="63500">
                  <a:schemeClr val="accent4">
                    <a:satMod val="175000"/>
                    <a:alpha val="40000"/>
                  </a:schemeClr>
                </a:glow>
              </a:effectLst>
              <a:latin typeface="HanziPen SC" charset="-122"/>
              <a:ea typeface="HanziPen SC" charset="-122"/>
              <a:cs typeface="HanziPen SC" charset="-122"/>
            </a:endParaRPr>
          </a:p>
          <a:p>
            <a:pPr marL="0" indent="0">
              <a:lnSpc>
                <a:spcPct val="150000"/>
              </a:lnSpc>
              <a:buNone/>
              <a:defRPr/>
            </a:pPr>
            <a:endParaRPr lang="en-US" altLang="zh-CN" sz="3000" b="1" dirty="0">
              <a:solidFill>
                <a:srgbClr val="0070C0"/>
              </a:solidFill>
              <a:effectLst>
                <a:glow rad="63500">
                  <a:schemeClr val="accent4">
                    <a:satMod val="175000"/>
                    <a:alpha val="40000"/>
                  </a:schemeClr>
                </a:glow>
              </a:effectLst>
              <a:latin typeface="HanziPen SC" charset="-122"/>
              <a:ea typeface="HanziPen SC" charset="-122"/>
              <a:cs typeface="HanziPen SC" charset="-122"/>
            </a:endParaRPr>
          </a:p>
        </p:txBody>
      </p:sp>
    </p:spTree>
    <p:extLst>
      <p:ext uri="{BB962C8B-B14F-4D97-AF65-F5344CB8AC3E}">
        <p14:creationId xmlns:p14="http://schemas.microsoft.com/office/powerpoint/2010/main" val="418933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ircle(in)">
                                      <p:cBhvr>
                                        <p:cTn id="12" dur="2000"/>
                                        <p:tgtEl>
                                          <p:spTgt spid="4">
                                            <p:txEl>
                                              <p:pRg st="1" end="1"/>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circle(in)">
                                      <p:cBhvr>
                                        <p:cTn id="15"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占位符 3"/>
          <p:cNvSpPr>
            <a:spLocks noGrp="1"/>
          </p:cNvSpPr>
          <p:nvPr>
            <p:ph type="body" sz="quarter" idx="10"/>
          </p:nvPr>
        </p:nvSpPr>
        <p:spPr>
          <a:xfrm>
            <a:off x="488504" y="488291"/>
            <a:ext cx="9115920" cy="1785938"/>
          </a:xfrm>
        </p:spPr>
        <p:txBody>
          <a:bodyPr>
            <a:scene3d>
              <a:camera prst="orthographicFront"/>
              <a:lightRig rig="threePt" dir="t"/>
            </a:scene3d>
            <a:sp3d extrusionH="57150">
              <a:bevelT w="38100" h="38100" prst="angle"/>
            </a:sp3d>
          </a:bodyPr>
          <a:lstStyle/>
          <a:p>
            <a:pPr>
              <a:buFont typeface="Arial" charset="0"/>
              <a:buNone/>
            </a:pPr>
            <a:r>
              <a:rPr lang="zh-CN" altLang="en-US" sz="3600" b="1" dirty="0">
                <a:effectLst>
                  <a:reflection blurRad="6350" stA="55000" endA="300" endPos="45500" dir="5400000" sy="-100000" algn="bl" rotWithShape="0"/>
                </a:effectLst>
                <a:latin typeface="Hannotate SC" charset="-122"/>
                <a:ea typeface="Hannotate SC" charset="-122"/>
                <a:cs typeface="Hannotate SC" charset="-122"/>
              </a:rPr>
              <a:t>案例</a:t>
            </a:r>
            <a:r>
              <a:rPr lang="en-US" altLang="zh-CN" sz="3600" b="1" dirty="0">
                <a:effectLst>
                  <a:reflection blurRad="6350" stA="55000" endA="300" endPos="45500" dir="5400000" sy="-100000" algn="bl" rotWithShape="0"/>
                </a:effectLst>
                <a:latin typeface="Hannotate SC" charset="-122"/>
                <a:ea typeface="Hannotate SC" charset="-122"/>
                <a:cs typeface="Hannotate SC" charset="-122"/>
              </a:rPr>
              <a:t>1</a:t>
            </a:r>
            <a:endParaRPr lang="zh-CN" altLang="en-US" sz="4800" dirty="0">
              <a:solidFill>
                <a:schemeClr val="bg1"/>
              </a:solidFill>
              <a:effectLst>
                <a:reflection blurRad="6350" stA="55000" endA="300" endPos="45500" dir="5400000" sy="-100000" algn="bl" rotWithShape="0"/>
              </a:effectLst>
            </a:endParaRPr>
          </a:p>
        </p:txBody>
      </p:sp>
      <p:sp>
        <p:nvSpPr>
          <p:cNvPr id="8" name="Cloud 64"/>
          <p:cNvSpPr/>
          <p:nvPr/>
        </p:nvSpPr>
        <p:spPr>
          <a:xfrm>
            <a:off x="736591" y="5949281"/>
            <a:ext cx="1156779" cy="742633"/>
          </a:xfrm>
          <a:prstGeom prst="cloud">
            <a:avLst/>
          </a:prstGeom>
          <a:gradFill rotWithShape="1">
            <a:gsLst>
              <a:gs pos="0">
                <a:sysClr val="window" lastClr="FFFFFF"/>
              </a:gs>
              <a:gs pos="100000">
                <a:sysClr val="window" lastClr="FFFFFF"/>
              </a:gs>
            </a:gsLst>
            <a:lin ang="16200000" scaled="0"/>
          </a:gradFill>
          <a:ln w="9525" cap="flat" cmpd="sng" algn="ctr">
            <a:solidFill>
              <a:sysClr val="window" lastClr="FFFFFF">
                <a:lumMod val="95000"/>
              </a:sysClr>
            </a:solidFill>
            <a:prstDash val="solid"/>
          </a:ln>
          <a:effectLst>
            <a:outerShdw blurRad="50800" dist="38100" dir="16200000" algn="tl" rotWithShape="0">
              <a:srgbClr val="000000">
                <a:alpha val="10000"/>
              </a:srgbClr>
            </a:outerShdw>
          </a:effectLst>
        </p:spPr>
        <p:txBody>
          <a:bodyPr anchor="ctr"/>
          <a:lstStyle>
            <a:lvl1pPr defTabSz="457200" eaLnBrk="0" hangingPunct="0">
              <a:defRPr>
                <a:solidFill>
                  <a:schemeClr val="tx1"/>
                </a:solidFill>
                <a:latin typeface="Calibri" pitchFamily="34" charset="0"/>
                <a:cs typeface="Arial" charset="0"/>
              </a:defRPr>
            </a:lvl1pPr>
            <a:lvl2pPr marL="742950" indent="-285750" defTabSz="457200" eaLnBrk="0" hangingPunct="0">
              <a:defRPr>
                <a:solidFill>
                  <a:schemeClr val="tx1"/>
                </a:solidFill>
                <a:latin typeface="Calibri" pitchFamily="34" charset="0"/>
                <a:cs typeface="Arial" charset="0"/>
              </a:defRPr>
            </a:lvl2pPr>
            <a:lvl3pPr marL="1143000" indent="-228600" defTabSz="457200" eaLnBrk="0" hangingPunct="0">
              <a:defRPr>
                <a:solidFill>
                  <a:schemeClr val="tx1"/>
                </a:solidFill>
                <a:latin typeface="Calibri" pitchFamily="34" charset="0"/>
                <a:cs typeface="Arial" charset="0"/>
              </a:defRPr>
            </a:lvl3pPr>
            <a:lvl4pPr marL="1600200" indent="-228600" defTabSz="457200" eaLnBrk="0" hangingPunct="0">
              <a:defRPr>
                <a:solidFill>
                  <a:schemeClr val="tx1"/>
                </a:solidFill>
                <a:latin typeface="Calibri" pitchFamily="34" charset="0"/>
                <a:cs typeface="Arial" charset="0"/>
              </a:defRPr>
            </a:lvl4pPr>
            <a:lvl5pPr marL="2057400" indent="-228600" defTabSz="457200" eaLnBrk="0" hangingPunct="0">
              <a:defRPr>
                <a:solidFill>
                  <a:schemeClr val="tx1"/>
                </a:solidFill>
                <a:latin typeface="Calibri" pitchFamily="34" charset="0"/>
                <a:cs typeface="Arial" charset="0"/>
              </a:defRPr>
            </a:lvl5pPr>
            <a:lvl6pPr marL="2514600" indent="-228600" defTabSz="457200" eaLnBrk="0" fontAlgn="base" hangingPunct="0">
              <a:spcBef>
                <a:spcPct val="0"/>
              </a:spcBef>
              <a:spcAft>
                <a:spcPct val="0"/>
              </a:spcAft>
              <a:defRPr>
                <a:solidFill>
                  <a:schemeClr val="tx1"/>
                </a:solidFill>
                <a:latin typeface="Calibri" pitchFamily="34" charset="0"/>
                <a:cs typeface="Arial" charset="0"/>
              </a:defRPr>
            </a:lvl6pPr>
            <a:lvl7pPr marL="2971800" indent="-228600" defTabSz="457200" eaLnBrk="0" fontAlgn="base" hangingPunct="0">
              <a:spcBef>
                <a:spcPct val="0"/>
              </a:spcBef>
              <a:spcAft>
                <a:spcPct val="0"/>
              </a:spcAft>
              <a:defRPr>
                <a:solidFill>
                  <a:schemeClr val="tx1"/>
                </a:solidFill>
                <a:latin typeface="Calibri" pitchFamily="34" charset="0"/>
                <a:cs typeface="Arial" charset="0"/>
              </a:defRPr>
            </a:lvl7pPr>
            <a:lvl8pPr marL="3429000" indent="-228600" defTabSz="457200" eaLnBrk="0" fontAlgn="base" hangingPunct="0">
              <a:spcBef>
                <a:spcPct val="0"/>
              </a:spcBef>
              <a:spcAft>
                <a:spcPct val="0"/>
              </a:spcAft>
              <a:defRPr>
                <a:solidFill>
                  <a:schemeClr val="tx1"/>
                </a:solidFill>
                <a:latin typeface="Calibri" pitchFamily="34" charset="0"/>
                <a:cs typeface="Arial" charset="0"/>
              </a:defRPr>
            </a:lvl8pPr>
            <a:lvl9pPr marL="3886200" indent="-228600" defTabSz="4572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endParaRPr lang="da-DK" altLang="zh-CN" kern="0">
              <a:solidFill>
                <a:srgbClr val="FFFFFF"/>
              </a:solidFill>
              <a:ea typeface="宋体"/>
            </a:endParaRPr>
          </a:p>
        </p:txBody>
      </p:sp>
      <p:sp>
        <p:nvSpPr>
          <p:cNvPr id="2" name="文本框 1"/>
          <p:cNvSpPr txBox="1"/>
          <p:nvPr/>
        </p:nvSpPr>
        <p:spPr>
          <a:xfrm>
            <a:off x="416496" y="1700808"/>
            <a:ext cx="8856984" cy="3323987"/>
          </a:xfrm>
          <a:prstGeom prst="rect">
            <a:avLst/>
          </a:prstGeom>
          <a:noFill/>
        </p:spPr>
        <p:txBody>
          <a:bodyPr wrap="square" rtlCol="0">
            <a:spAutoFit/>
          </a:bodyPr>
          <a:lstStyle/>
          <a:p>
            <a:pPr>
              <a:lnSpc>
                <a:spcPct val="150000"/>
              </a:lnSpc>
            </a:pPr>
            <a:r>
              <a:rPr lang="zh-CN" altLang="en-US" sz="2800" b="1" dirty="0"/>
              <a:t>警察：“你为什么骑车带人，懂不懂交通规则？”</a:t>
            </a:r>
            <a:endParaRPr lang="en-US" altLang="zh-CN" sz="2800" b="1" dirty="0"/>
          </a:p>
          <a:p>
            <a:pPr>
              <a:lnSpc>
                <a:spcPct val="150000"/>
              </a:lnSpc>
            </a:pPr>
            <a:r>
              <a:rPr lang="zh-CN" altLang="en-US" sz="2800" b="1" dirty="0"/>
              <a:t>骑车人：“我以前从没有骑车带人，这是第一次。”</a:t>
            </a:r>
            <a:endParaRPr lang="en-US" altLang="zh-CN" sz="2800" b="1" dirty="0"/>
          </a:p>
          <a:p>
            <a:pPr>
              <a:lnSpc>
                <a:spcPct val="150000"/>
              </a:lnSpc>
            </a:pPr>
            <a:r>
              <a:rPr lang="en-US" altLang="zh-CN" sz="2800" b="1" dirty="0"/>
              <a:t>        </a:t>
            </a:r>
            <a:r>
              <a:rPr lang="zh-CN" altLang="en-US" sz="2800" b="1" dirty="0"/>
              <a:t>案例中，骑车人并没有回答警察的问题，而是寻找借口希望得到警察的谅解，犯了“转移论题”的逻辑错误。</a:t>
            </a:r>
          </a:p>
        </p:txBody>
      </p:sp>
    </p:spTree>
    <p:extLst>
      <p:ext uri="{BB962C8B-B14F-4D97-AF65-F5344CB8AC3E}">
        <p14:creationId xmlns:p14="http://schemas.microsoft.com/office/powerpoint/2010/main" val="753130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down)">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占位符 3"/>
          <p:cNvSpPr>
            <a:spLocks noGrp="1"/>
          </p:cNvSpPr>
          <p:nvPr>
            <p:ph type="body" sz="quarter" idx="10"/>
          </p:nvPr>
        </p:nvSpPr>
        <p:spPr>
          <a:xfrm>
            <a:off x="488504" y="488291"/>
            <a:ext cx="9115920" cy="1785938"/>
          </a:xfrm>
        </p:spPr>
        <p:txBody>
          <a:bodyPr>
            <a:scene3d>
              <a:camera prst="orthographicFront"/>
              <a:lightRig rig="threePt" dir="t"/>
            </a:scene3d>
            <a:sp3d extrusionH="57150">
              <a:bevelT w="38100" h="38100" prst="angle"/>
            </a:sp3d>
          </a:bodyPr>
          <a:lstStyle/>
          <a:p>
            <a:pPr>
              <a:buFont typeface="Arial" charset="0"/>
              <a:buNone/>
            </a:pPr>
            <a:r>
              <a:rPr lang="zh-CN" altLang="en-US" sz="3600" b="1" dirty="0" smtClean="0">
                <a:effectLst>
                  <a:reflection blurRad="6350" stA="55000" endA="300" endPos="45500" dir="5400000" sy="-100000" algn="bl" rotWithShape="0"/>
                </a:effectLst>
                <a:latin typeface="Hannotate SC" charset="-122"/>
                <a:ea typeface="Hannotate SC" charset="-122"/>
                <a:cs typeface="Hannotate SC" charset="-122"/>
              </a:rPr>
              <a:t>案例</a:t>
            </a:r>
            <a:r>
              <a:rPr lang="en-US" altLang="zh-CN" sz="3600" b="1" dirty="0" smtClean="0">
                <a:effectLst>
                  <a:reflection blurRad="6350" stA="55000" endA="300" endPos="45500" dir="5400000" sy="-100000" algn="bl" rotWithShape="0"/>
                </a:effectLst>
                <a:latin typeface="Hannotate SC" charset="-122"/>
                <a:ea typeface="Hannotate SC" charset="-122"/>
                <a:cs typeface="Hannotate SC" charset="-122"/>
              </a:rPr>
              <a:t>2</a:t>
            </a:r>
            <a:endParaRPr lang="zh-CN" altLang="en-US" sz="4800" dirty="0">
              <a:solidFill>
                <a:schemeClr val="bg1"/>
              </a:solidFill>
              <a:effectLst>
                <a:reflection blurRad="6350" stA="55000" endA="300" endPos="45500" dir="5400000" sy="-100000" algn="bl" rotWithShape="0"/>
              </a:effectLst>
            </a:endParaRPr>
          </a:p>
        </p:txBody>
      </p:sp>
      <p:sp>
        <p:nvSpPr>
          <p:cNvPr id="8" name="Cloud 64"/>
          <p:cNvSpPr/>
          <p:nvPr/>
        </p:nvSpPr>
        <p:spPr>
          <a:xfrm>
            <a:off x="736591" y="5949281"/>
            <a:ext cx="1156779" cy="742633"/>
          </a:xfrm>
          <a:prstGeom prst="cloud">
            <a:avLst/>
          </a:prstGeom>
          <a:gradFill rotWithShape="1">
            <a:gsLst>
              <a:gs pos="0">
                <a:sysClr val="window" lastClr="FFFFFF"/>
              </a:gs>
              <a:gs pos="100000">
                <a:sysClr val="window" lastClr="FFFFFF"/>
              </a:gs>
            </a:gsLst>
            <a:lin ang="16200000" scaled="0"/>
          </a:gradFill>
          <a:ln w="9525" cap="flat" cmpd="sng" algn="ctr">
            <a:solidFill>
              <a:sysClr val="window" lastClr="FFFFFF">
                <a:lumMod val="95000"/>
              </a:sysClr>
            </a:solidFill>
            <a:prstDash val="solid"/>
          </a:ln>
          <a:effectLst>
            <a:outerShdw blurRad="50800" dist="38100" dir="16200000" algn="tl" rotWithShape="0">
              <a:srgbClr val="000000">
                <a:alpha val="10000"/>
              </a:srgbClr>
            </a:outerShdw>
          </a:effectLst>
        </p:spPr>
        <p:txBody>
          <a:bodyPr anchor="ctr"/>
          <a:lstStyle>
            <a:lvl1pPr defTabSz="457200" eaLnBrk="0" hangingPunct="0">
              <a:defRPr>
                <a:solidFill>
                  <a:schemeClr val="tx1"/>
                </a:solidFill>
                <a:latin typeface="Calibri" pitchFamily="34" charset="0"/>
                <a:cs typeface="Arial" charset="0"/>
              </a:defRPr>
            </a:lvl1pPr>
            <a:lvl2pPr marL="742950" indent="-285750" defTabSz="457200" eaLnBrk="0" hangingPunct="0">
              <a:defRPr>
                <a:solidFill>
                  <a:schemeClr val="tx1"/>
                </a:solidFill>
                <a:latin typeface="Calibri" pitchFamily="34" charset="0"/>
                <a:cs typeface="Arial" charset="0"/>
              </a:defRPr>
            </a:lvl2pPr>
            <a:lvl3pPr marL="1143000" indent="-228600" defTabSz="457200" eaLnBrk="0" hangingPunct="0">
              <a:defRPr>
                <a:solidFill>
                  <a:schemeClr val="tx1"/>
                </a:solidFill>
                <a:latin typeface="Calibri" pitchFamily="34" charset="0"/>
                <a:cs typeface="Arial" charset="0"/>
              </a:defRPr>
            </a:lvl3pPr>
            <a:lvl4pPr marL="1600200" indent="-228600" defTabSz="457200" eaLnBrk="0" hangingPunct="0">
              <a:defRPr>
                <a:solidFill>
                  <a:schemeClr val="tx1"/>
                </a:solidFill>
                <a:latin typeface="Calibri" pitchFamily="34" charset="0"/>
                <a:cs typeface="Arial" charset="0"/>
              </a:defRPr>
            </a:lvl4pPr>
            <a:lvl5pPr marL="2057400" indent="-228600" defTabSz="457200" eaLnBrk="0" hangingPunct="0">
              <a:defRPr>
                <a:solidFill>
                  <a:schemeClr val="tx1"/>
                </a:solidFill>
                <a:latin typeface="Calibri" pitchFamily="34" charset="0"/>
                <a:cs typeface="Arial" charset="0"/>
              </a:defRPr>
            </a:lvl5pPr>
            <a:lvl6pPr marL="2514600" indent="-228600" defTabSz="457200" eaLnBrk="0" fontAlgn="base" hangingPunct="0">
              <a:spcBef>
                <a:spcPct val="0"/>
              </a:spcBef>
              <a:spcAft>
                <a:spcPct val="0"/>
              </a:spcAft>
              <a:defRPr>
                <a:solidFill>
                  <a:schemeClr val="tx1"/>
                </a:solidFill>
                <a:latin typeface="Calibri" pitchFamily="34" charset="0"/>
                <a:cs typeface="Arial" charset="0"/>
              </a:defRPr>
            </a:lvl6pPr>
            <a:lvl7pPr marL="2971800" indent="-228600" defTabSz="457200" eaLnBrk="0" fontAlgn="base" hangingPunct="0">
              <a:spcBef>
                <a:spcPct val="0"/>
              </a:spcBef>
              <a:spcAft>
                <a:spcPct val="0"/>
              </a:spcAft>
              <a:defRPr>
                <a:solidFill>
                  <a:schemeClr val="tx1"/>
                </a:solidFill>
                <a:latin typeface="Calibri" pitchFamily="34" charset="0"/>
                <a:cs typeface="Arial" charset="0"/>
              </a:defRPr>
            </a:lvl7pPr>
            <a:lvl8pPr marL="3429000" indent="-228600" defTabSz="457200" eaLnBrk="0" fontAlgn="base" hangingPunct="0">
              <a:spcBef>
                <a:spcPct val="0"/>
              </a:spcBef>
              <a:spcAft>
                <a:spcPct val="0"/>
              </a:spcAft>
              <a:defRPr>
                <a:solidFill>
                  <a:schemeClr val="tx1"/>
                </a:solidFill>
                <a:latin typeface="Calibri" pitchFamily="34" charset="0"/>
                <a:cs typeface="Arial" charset="0"/>
              </a:defRPr>
            </a:lvl8pPr>
            <a:lvl9pPr marL="3886200" indent="-228600" defTabSz="4572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endParaRPr lang="da-DK" altLang="zh-CN" kern="0">
              <a:solidFill>
                <a:srgbClr val="FFFFFF"/>
              </a:solidFill>
              <a:ea typeface="宋体"/>
            </a:endParaRPr>
          </a:p>
        </p:txBody>
      </p:sp>
      <p:sp>
        <p:nvSpPr>
          <p:cNvPr id="2" name="文本框 1"/>
          <p:cNvSpPr txBox="1"/>
          <p:nvPr/>
        </p:nvSpPr>
        <p:spPr>
          <a:xfrm>
            <a:off x="416496" y="1700808"/>
            <a:ext cx="8856984" cy="2031325"/>
          </a:xfrm>
          <a:prstGeom prst="rect">
            <a:avLst/>
          </a:prstGeom>
          <a:noFill/>
        </p:spPr>
        <p:txBody>
          <a:bodyPr wrap="square" rtlCol="0">
            <a:spAutoFit/>
          </a:bodyPr>
          <a:lstStyle/>
          <a:p>
            <a:pPr>
              <a:lnSpc>
                <a:spcPct val="150000"/>
              </a:lnSpc>
            </a:pPr>
            <a:r>
              <a:rPr lang="zh-CN" altLang="en-US" sz="2800" b="1" dirty="0"/>
              <a:t>警察：</a:t>
            </a:r>
            <a:r>
              <a:rPr lang="zh-CN" altLang="en-US" sz="2800" b="1" dirty="0" smtClean="0"/>
              <a:t>“你为什么抢银行？”</a:t>
            </a:r>
            <a:endParaRPr lang="en-US" altLang="zh-CN" sz="2800" b="1" dirty="0"/>
          </a:p>
          <a:p>
            <a:pPr>
              <a:lnSpc>
                <a:spcPct val="150000"/>
              </a:lnSpc>
            </a:pPr>
            <a:r>
              <a:rPr lang="zh-CN" altLang="en-US" sz="2800" b="1" dirty="0" smtClean="0"/>
              <a:t>罪犯：“因为银行里有钱！”</a:t>
            </a:r>
            <a:endParaRPr lang="en-US" altLang="zh-CN" sz="2800" b="1" dirty="0"/>
          </a:p>
          <a:p>
            <a:pPr>
              <a:lnSpc>
                <a:spcPct val="150000"/>
              </a:lnSpc>
            </a:pPr>
            <a:r>
              <a:rPr lang="en-US" altLang="zh-CN" sz="2800" b="1" dirty="0"/>
              <a:t>        </a:t>
            </a:r>
            <a:endParaRPr lang="zh-CN" altLang="en-US" sz="2800" b="1" dirty="0"/>
          </a:p>
        </p:txBody>
      </p:sp>
    </p:spTree>
    <p:extLst>
      <p:ext uri="{BB962C8B-B14F-4D97-AF65-F5344CB8AC3E}">
        <p14:creationId xmlns:p14="http://schemas.microsoft.com/office/powerpoint/2010/main" val="753130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down)">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64"/>
          <p:cNvSpPr/>
          <p:nvPr/>
        </p:nvSpPr>
        <p:spPr>
          <a:xfrm>
            <a:off x="128464" y="188640"/>
            <a:ext cx="1331640" cy="842025"/>
          </a:xfrm>
          <a:prstGeom prst="cloud">
            <a:avLst/>
          </a:prstGeom>
          <a:gradFill rotWithShape="1">
            <a:gsLst>
              <a:gs pos="0">
                <a:sysClr val="window" lastClr="FFFFFF"/>
              </a:gs>
              <a:gs pos="100000">
                <a:sysClr val="window" lastClr="FFFFFF"/>
              </a:gs>
            </a:gsLst>
            <a:lin ang="16200000" scaled="0"/>
          </a:gradFill>
          <a:ln w="9525" cap="flat" cmpd="sng" algn="ctr">
            <a:solidFill>
              <a:sysClr val="window" lastClr="FFFFFF">
                <a:lumMod val="95000"/>
              </a:sysClr>
            </a:solidFill>
            <a:prstDash val="solid"/>
          </a:ln>
          <a:effectLst>
            <a:outerShdw blurRad="50800" dist="38100" dir="16200000" algn="tl" rotWithShape="0">
              <a:srgbClr val="000000">
                <a:alpha val="10000"/>
              </a:srgbClr>
            </a:outerShdw>
          </a:effectLst>
        </p:spPr>
        <p:txBody>
          <a:bodyPr anchor="ctr"/>
          <a:lstStyle>
            <a:lvl1pPr defTabSz="457200" eaLnBrk="0" hangingPunct="0">
              <a:defRPr>
                <a:solidFill>
                  <a:schemeClr val="tx1"/>
                </a:solidFill>
                <a:latin typeface="Calibri" pitchFamily="34" charset="0"/>
                <a:cs typeface="Arial" charset="0"/>
              </a:defRPr>
            </a:lvl1pPr>
            <a:lvl2pPr marL="742950" indent="-285750" defTabSz="457200" eaLnBrk="0" hangingPunct="0">
              <a:defRPr>
                <a:solidFill>
                  <a:schemeClr val="tx1"/>
                </a:solidFill>
                <a:latin typeface="Calibri" pitchFamily="34" charset="0"/>
                <a:cs typeface="Arial" charset="0"/>
              </a:defRPr>
            </a:lvl2pPr>
            <a:lvl3pPr marL="1143000" indent="-228600" defTabSz="457200" eaLnBrk="0" hangingPunct="0">
              <a:defRPr>
                <a:solidFill>
                  <a:schemeClr val="tx1"/>
                </a:solidFill>
                <a:latin typeface="Calibri" pitchFamily="34" charset="0"/>
                <a:cs typeface="Arial" charset="0"/>
              </a:defRPr>
            </a:lvl3pPr>
            <a:lvl4pPr marL="1600200" indent="-228600" defTabSz="457200" eaLnBrk="0" hangingPunct="0">
              <a:defRPr>
                <a:solidFill>
                  <a:schemeClr val="tx1"/>
                </a:solidFill>
                <a:latin typeface="Calibri" pitchFamily="34" charset="0"/>
                <a:cs typeface="Arial" charset="0"/>
              </a:defRPr>
            </a:lvl4pPr>
            <a:lvl5pPr marL="2057400" indent="-228600" defTabSz="457200" eaLnBrk="0" hangingPunct="0">
              <a:defRPr>
                <a:solidFill>
                  <a:schemeClr val="tx1"/>
                </a:solidFill>
                <a:latin typeface="Calibri" pitchFamily="34" charset="0"/>
                <a:cs typeface="Arial" charset="0"/>
              </a:defRPr>
            </a:lvl5pPr>
            <a:lvl6pPr marL="2514600" indent="-228600" defTabSz="457200" eaLnBrk="0" fontAlgn="base" hangingPunct="0">
              <a:spcBef>
                <a:spcPct val="0"/>
              </a:spcBef>
              <a:spcAft>
                <a:spcPct val="0"/>
              </a:spcAft>
              <a:defRPr>
                <a:solidFill>
                  <a:schemeClr val="tx1"/>
                </a:solidFill>
                <a:latin typeface="Calibri" pitchFamily="34" charset="0"/>
                <a:cs typeface="Arial" charset="0"/>
              </a:defRPr>
            </a:lvl6pPr>
            <a:lvl7pPr marL="2971800" indent="-228600" defTabSz="457200" eaLnBrk="0" fontAlgn="base" hangingPunct="0">
              <a:spcBef>
                <a:spcPct val="0"/>
              </a:spcBef>
              <a:spcAft>
                <a:spcPct val="0"/>
              </a:spcAft>
              <a:defRPr>
                <a:solidFill>
                  <a:schemeClr val="tx1"/>
                </a:solidFill>
                <a:latin typeface="Calibri" pitchFamily="34" charset="0"/>
                <a:cs typeface="Arial" charset="0"/>
              </a:defRPr>
            </a:lvl7pPr>
            <a:lvl8pPr marL="3429000" indent="-228600" defTabSz="457200" eaLnBrk="0" fontAlgn="base" hangingPunct="0">
              <a:spcBef>
                <a:spcPct val="0"/>
              </a:spcBef>
              <a:spcAft>
                <a:spcPct val="0"/>
              </a:spcAft>
              <a:defRPr>
                <a:solidFill>
                  <a:schemeClr val="tx1"/>
                </a:solidFill>
                <a:latin typeface="Calibri" pitchFamily="34" charset="0"/>
                <a:cs typeface="Arial" charset="0"/>
              </a:defRPr>
            </a:lvl8pPr>
            <a:lvl9pPr marL="3886200" indent="-228600" defTabSz="4572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zh-CN" altLang="en-US" sz="2400" b="1" kern="0" dirty="0">
                <a:ea typeface="宋体"/>
              </a:rPr>
              <a:t>思考</a:t>
            </a:r>
            <a:endParaRPr lang="da-DK" altLang="zh-CN" sz="2400" b="1" kern="0" dirty="0">
              <a:ea typeface="宋体"/>
            </a:endParaRPr>
          </a:p>
        </p:txBody>
      </p:sp>
      <p:sp>
        <p:nvSpPr>
          <p:cNvPr id="2" name="文本框 1"/>
          <p:cNvSpPr txBox="1"/>
          <p:nvPr/>
        </p:nvSpPr>
        <p:spPr>
          <a:xfrm>
            <a:off x="272480" y="1268760"/>
            <a:ext cx="9165340" cy="5262979"/>
          </a:xfrm>
          <a:prstGeom prst="rect">
            <a:avLst/>
          </a:prstGeom>
          <a:noFill/>
        </p:spPr>
        <p:txBody>
          <a:bodyPr wrap="square" rtlCol="0">
            <a:spAutoFit/>
          </a:bodyPr>
          <a:lstStyle/>
          <a:p>
            <a:r>
              <a:rPr lang="zh-CN" altLang="en-US" sz="2800" b="1" dirty="0"/>
              <a:t>根据男婴出生率，甲和乙展开了辩论：</a:t>
            </a:r>
            <a:endParaRPr lang="en-US" altLang="zh-CN" sz="2800" b="1" dirty="0"/>
          </a:p>
          <a:p>
            <a:r>
              <a:rPr lang="zh-CN" altLang="en-US" sz="2800" b="1" dirty="0"/>
              <a:t>甲：人口统计发现一条规律：在新生婴儿中，男婴的出生率总是摆动于</a:t>
            </a:r>
            <a:r>
              <a:rPr lang="en-US" altLang="zh-CN" sz="2800" b="1" dirty="0"/>
              <a:t>22/43</a:t>
            </a:r>
            <a:r>
              <a:rPr lang="zh-CN" altLang="en-US" sz="2800" b="1" dirty="0"/>
              <a:t>这个数值，而不是</a:t>
            </a:r>
            <a:r>
              <a:rPr lang="en-US" altLang="zh-CN" sz="2800" b="1" dirty="0"/>
              <a:t>1/2</a:t>
            </a:r>
            <a:r>
              <a:rPr lang="zh-CN" altLang="en-US" sz="2800" b="1" dirty="0"/>
              <a:t>。</a:t>
            </a:r>
            <a:endParaRPr lang="en-US" altLang="zh-CN" sz="2800" b="1" dirty="0"/>
          </a:p>
          <a:p>
            <a:r>
              <a:rPr lang="zh-CN" altLang="en-US" sz="2800" b="1" dirty="0"/>
              <a:t>乙：不对，许多资料都表明，多数国家和地区，例如苏联、日本、美国、联邦德国等地都是女人比男人多。可见，认为男婴出生率总在</a:t>
            </a:r>
            <a:r>
              <a:rPr lang="en-US" altLang="zh-CN" sz="2800" b="1" dirty="0"/>
              <a:t>22/43</a:t>
            </a:r>
            <a:r>
              <a:rPr lang="zh-CN" altLang="en-US" sz="2800" b="1" dirty="0"/>
              <a:t>上下波动是不成立的。</a:t>
            </a:r>
            <a:endParaRPr lang="en-US" altLang="zh-CN" sz="2800" b="1" dirty="0"/>
          </a:p>
          <a:p>
            <a:r>
              <a:rPr lang="en-US" altLang="zh-CN" sz="2800" b="1" dirty="0"/>
              <a:t>        </a:t>
            </a:r>
            <a:r>
              <a:rPr lang="zh-CN" altLang="en-US" sz="2800" b="1" dirty="0"/>
              <a:t>试分析甲、乙的对话，指出下列哪一个选项能说明甲或乙的逻辑错误？</a:t>
            </a:r>
            <a:endParaRPr lang="en-US" altLang="zh-CN" sz="2800" b="1" dirty="0"/>
          </a:p>
          <a:p>
            <a:r>
              <a:rPr lang="en-US" altLang="zh-CN" sz="2800" b="1" dirty="0"/>
              <a:t>A </a:t>
            </a:r>
            <a:r>
              <a:rPr lang="zh-CN" altLang="en-US" sz="2800" b="1" dirty="0"/>
              <a:t>甲所说的统计规律不存在  </a:t>
            </a:r>
            <a:r>
              <a:rPr lang="en-US" altLang="zh-CN" sz="2800" b="1" dirty="0"/>
              <a:t>B </a:t>
            </a:r>
            <a:r>
              <a:rPr lang="zh-CN" altLang="en-US" sz="2800" b="1" dirty="0"/>
              <a:t>甲的统计调查不符合科学</a:t>
            </a:r>
            <a:endParaRPr lang="en-US" altLang="zh-CN" sz="2800" b="1" dirty="0"/>
          </a:p>
          <a:p>
            <a:r>
              <a:rPr lang="en-US" altLang="zh-CN" sz="2800" b="1" dirty="0"/>
              <a:t>C </a:t>
            </a:r>
            <a:r>
              <a:rPr lang="zh-CN" altLang="en-US" sz="2800" b="1" dirty="0"/>
              <a:t>乙的资料不可信                </a:t>
            </a:r>
            <a:r>
              <a:rPr lang="en-US" altLang="zh-CN" sz="2800" b="1" dirty="0"/>
              <a:t>D </a:t>
            </a:r>
            <a:r>
              <a:rPr lang="zh-CN" altLang="en-US" sz="2800" b="1" dirty="0"/>
              <a:t>乙混淆了概念</a:t>
            </a:r>
            <a:endParaRPr lang="en-US" altLang="zh-CN" sz="2800" b="1" dirty="0"/>
          </a:p>
          <a:p>
            <a:r>
              <a:rPr lang="en-US" altLang="zh-CN" sz="2800" b="1" dirty="0"/>
              <a:t>E </a:t>
            </a:r>
            <a:r>
              <a:rPr lang="zh-CN" altLang="en-US" sz="2800" b="1" dirty="0"/>
              <a:t>乙犯了自相矛盾的错误</a:t>
            </a:r>
            <a:endParaRPr lang="en-US" altLang="zh-CN" sz="2800" b="1" dirty="0"/>
          </a:p>
          <a:p>
            <a:r>
              <a:rPr lang="zh-CN" altLang="en-US" sz="2800" b="1" dirty="0">
                <a:solidFill>
                  <a:srgbClr val="FF0000"/>
                </a:solidFill>
              </a:rPr>
              <a:t>答案：</a:t>
            </a:r>
            <a:r>
              <a:rPr lang="en-US" altLang="zh-CN" sz="2800" b="1" dirty="0">
                <a:solidFill>
                  <a:srgbClr val="FF0000"/>
                </a:solidFill>
              </a:rPr>
              <a:t>D</a:t>
            </a:r>
            <a:endParaRPr lang="en-US" altLang="zh-CN" sz="2800" dirty="0">
              <a:solidFill>
                <a:srgbClr val="FF0000"/>
              </a:solidFill>
            </a:endParaRPr>
          </a:p>
        </p:txBody>
      </p:sp>
    </p:spTree>
    <p:extLst>
      <p:ext uri="{BB962C8B-B14F-4D97-AF65-F5344CB8AC3E}">
        <p14:creationId xmlns:p14="http://schemas.microsoft.com/office/powerpoint/2010/main" val="1907558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1000"/>
                                        <p:tgtEl>
                                          <p:spTgt spid="2">
                                            <p:txEl>
                                              <p:pRg st="7" end="7"/>
                                            </p:txEl>
                                          </p:spTgt>
                                        </p:tgtEl>
                                      </p:cBhvr>
                                    </p:animEffect>
                                    <p:anim calcmode="lin" valueType="num">
                                      <p:cBhvr>
                                        <p:cTn id="38"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折角 2">
            <a:extLst>
              <a:ext uri="{FF2B5EF4-FFF2-40B4-BE49-F238E27FC236}">
                <a16:creationId xmlns:a16="http://schemas.microsoft.com/office/drawing/2014/main" id="{6DF61DB9-7429-4BAB-9733-C05E37005275}"/>
              </a:ext>
            </a:extLst>
          </p:cNvPr>
          <p:cNvSpPr/>
          <p:nvPr/>
        </p:nvSpPr>
        <p:spPr>
          <a:xfrm>
            <a:off x="488504" y="5229200"/>
            <a:ext cx="8928992" cy="12239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折角 1">
            <a:extLst>
              <a:ext uri="{FF2B5EF4-FFF2-40B4-BE49-F238E27FC236}">
                <a16:creationId xmlns:a16="http://schemas.microsoft.com/office/drawing/2014/main" id="{994955D9-F81E-4399-B457-2BEA714FFA56}"/>
              </a:ext>
            </a:extLst>
          </p:cNvPr>
          <p:cNvSpPr/>
          <p:nvPr/>
        </p:nvSpPr>
        <p:spPr>
          <a:xfrm>
            <a:off x="488504" y="3789040"/>
            <a:ext cx="8928992" cy="1296144"/>
          </a:xfrm>
          <a:prstGeom prst="foldedCorne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6"/>
          <p:cNvSpPr>
            <a:spLocks noGrp="1"/>
          </p:cNvSpPr>
          <p:nvPr>
            <p:ph sz="quarter" idx="1"/>
          </p:nvPr>
        </p:nvSpPr>
        <p:spPr>
          <a:xfrm>
            <a:off x="200472" y="1628800"/>
            <a:ext cx="9073008" cy="4968552"/>
          </a:xfrm>
        </p:spPr>
        <p:txBody>
          <a:bodyPr rtlCol="0">
            <a:normAutofit lnSpcReduction="10000"/>
          </a:bodyPr>
          <a:lstStyle/>
          <a:p>
            <a:pPr>
              <a:lnSpc>
                <a:spcPct val="150000"/>
              </a:lnSpc>
              <a:buFont typeface="Wingdings" panose="05000000000000000000" pitchFamily="2" charset="2"/>
              <a:buChar char="n"/>
              <a:defRPr/>
            </a:pPr>
            <a:r>
              <a:rPr lang="zh-CN" altLang="en-US" b="1" dirty="0"/>
              <a:t>矛盾律的主要内容和作用：</a:t>
            </a:r>
            <a:endParaRPr lang="en-US" altLang="zh-CN" b="1" dirty="0"/>
          </a:p>
          <a:p>
            <a:pPr marL="0" indent="0">
              <a:lnSpc>
                <a:spcPct val="150000"/>
              </a:lnSpc>
              <a:buNone/>
              <a:defRPr/>
            </a:pPr>
            <a:r>
              <a:rPr lang="en-US" altLang="zh-CN" b="1" dirty="0"/>
              <a:t>     </a:t>
            </a:r>
            <a:r>
              <a:rPr lang="zh-CN" altLang="en-US" b="1" dirty="0"/>
              <a:t>在同一思维过程中，两个互相</a:t>
            </a:r>
            <a:r>
              <a:rPr lang="zh-CN" altLang="en-US" b="1" dirty="0">
                <a:solidFill>
                  <a:srgbClr val="00B050"/>
                </a:solidFill>
              </a:rPr>
              <a:t>矛盾</a:t>
            </a:r>
            <a:r>
              <a:rPr lang="zh-CN" altLang="en-US" b="1" dirty="0"/>
              <a:t>和</a:t>
            </a:r>
            <a:r>
              <a:rPr lang="zh-CN" altLang="en-US" b="1" dirty="0">
                <a:solidFill>
                  <a:srgbClr val="00B0F0"/>
                </a:solidFill>
              </a:rPr>
              <a:t>反对</a:t>
            </a:r>
            <a:r>
              <a:rPr lang="zh-CN" altLang="en-US" b="1" dirty="0"/>
              <a:t>的命题，不能同时为真。其主要作用在于保证思维的一致性。</a:t>
            </a:r>
            <a:endParaRPr lang="en-US" altLang="zh-CN" b="1" dirty="0"/>
          </a:p>
          <a:p>
            <a:pPr marL="0" indent="0">
              <a:lnSpc>
                <a:spcPct val="150000"/>
              </a:lnSpc>
              <a:buNone/>
              <a:defRPr/>
            </a:pPr>
            <a:r>
              <a:rPr lang="zh-CN" altLang="en-US" b="1" dirty="0"/>
              <a:t>   两个命题相互反对，是指两个命题不能同真，可以同  </a:t>
            </a:r>
            <a:endParaRPr lang="en-US" altLang="zh-CN" b="1" dirty="0"/>
          </a:p>
          <a:p>
            <a:pPr marL="0" indent="0">
              <a:lnSpc>
                <a:spcPct val="150000"/>
              </a:lnSpc>
              <a:buNone/>
              <a:defRPr/>
            </a:pPr>
            <a:r>
              <a:rPr lang="en-US" altLang="zh-CN" b="1" dirty="0"/>
              <a:t>   </a:t>
            </a:r>
            <a:r>
              <a:rPr lang="zh-CN" altLang="en-US" b="1" dirty="0"/>
              <a:t>假。</a:t>
            </a:r>
            <a:r>
              <a:rPr lang="en-US" altLang="zh-CN" b="1" dirty="0">
                <a:solidFill>
                  <a:srgbClr val="FFFF00"/>
                </a:solidFill>
              </a:rPr>
              <a:t>        </a:t>
            </a:r>
          </a:p>
          <a:p>
            <a:pPr marL="0" indent="0">
              <a:lnSpc>
                <a:spcPct val="150000"/>
              </a:lnSpc>
              <a:buNone/>
              <a:defRPr/>
            </a:pPr>
            <a:r>
              <a:rPr lang="zh-CN" altLang="en-US" b="1" dirty="0"/>
              <a:t>   两个命题相互矛盾，是指两个命题不能同真，也不能     </a:t>
            </a:r>
            <a:endParaRPr lang="en-US" altLang="zh-CN" b="1" dirty="0"/>
          </a:p>
          <a:p>
            <a:pPr marL="0" indent="0">
              <a:lnSpc>
                <a:spcPct val="150000"/>
              </a:lnSpc>
              <a:buNone/>
              <a:defRPr/>
            </a:pPr>
            <a:r>
              <a:rPr lang="en-US" altLang="zh-CN" b="1" dirty="0"/>
              <a:t>   </a:t>
            </a:r>
            <a:r>
              <a:rPr lang="zh-CN" altLang="en-US" b="1" dirty="0"/>
              <a:t>同假。</a:t>
            </a:r>
            <a:endParaRPr lang="en-US" altLang="zh-CN" b="1" dirty="0"/>
          </a:p>
          <a:p>
            <a:pPr marL="0" indent="0">
              <a:lnSpc>
                <a:spcPct val="150000"/>
              </a:lnSpc>
              <a:buNone/>
              <a:defRPr/>
            </a:pPr>
            <a:endParaRPr lang="en-US" altLang="zh-CN" sz="3000" b="1" dirty="0">
              <a:solidFill>
                <a:srgbClr val="0070C0"/>
              </a:solidFill>
              <a:effectLst>
                <a:glow rad="63500">
                  <a:schemeClr val="accent4">
                    <a:satMod val="175000"/>
                    <a:alpha val="40000"/>
                  </a:schemeClr>
                </a:glow>
              </a:effectLst>
              <a:latin typeface="HanziPen SC" charset="-122"/>
              <a:ea typeface="HanziPen SC" charset="-122"/>
              <a:cs typeface="HanziPen SC" charset="-122"/>
            </a:endParaRPr>
          </a:p>
        </p:txBody>
      </p:sp>
      <p:sp>
        <p:nvSpPr>
          <p:cNvPr id="6" name="文本占位符 5"/>
          <p:cNvSpPr>
            <a:spLocks noGrp="1"/>
          </p:cNvSpPr>
          <p:nvPr>
            <p:ph type="body" sz="quarter" idx="4294967295"/>
          </p:nvPr>
        </p:nvSpPr>
        <p:spPr>
          <a:xfrm>
            <a:off x="0" y="404813"/>
            <a:ext cx="8139113" cy="623887"/>
          </a:xfrm>
        </p:spPr>
        <p:txBody>
          <a:bodyPr>
            <a:normAutofit lnSpcReduction="10000"/>
          </a:bodyPr>
          <a:lstStyle/>
          <a:p>
            <a:pPr marL="0" indent="0">
              <a:buNone/>
            </a:pPr>
            <a:r>
              <a:rPr lang="en-US" altLang="zh-CN" sz="3600" b="1" dirty="0"/>
              <a:t>2. </a:t>
            </a:r>
            <a:r>
              <a:rPr lang="zh-CN" altLang="en-US" sz="3600" b="1" dirty="0"/>
              <a:t>逻辑学的研究对象</a:t>
            </a:r>
            <a:endParaRPr lang="zh-CN" altLang="en-US" sz="3600" b="1" dirty="0">
              <a:solidFill>
                <a:schemeClr val="accent5">
                  <a:lumMod val="50000"/>
                </a:schemeClr>
              </a:solidFill>
              <a:effectLst>
                <a:glow rad="139700">
                  <a:schemeClr val="accent5">
                    <a:satMod val="175000"/>
                    <a:alpha val="40000"/>
                  </a:schemeClr>
                </a:glow>
                <a:reflection blurRad="6350" stA="55000" endA="300" endPos="45500" dir="5400000" sy="-100000" algn="bl" rotWithShape="0"/>
              </a:effectLst>
              <a:latin typeface="Hannotate SC" charset="-122"/>
              <a:ea typeface="Hannotate SC" charset="-122"/>
              <a:cs typeface="Hannotate SC" charset="-122"/>
            </a:endParaRPr>
          </a:p>
          <a:p>
            <a:endParaRPr lang="zh-CN" altLang="en-US" sz="3600" b="1" dirty="0">
              <a:solidFill>
                <a:schemeClr val="accent5">
                  <a:lumMod val="50000"/>
                </a:schemeClr>
              </a:solidFill>
              <a:effectLst>
                <a:glow rad="139700">
                  <a:schemeClr val="accent5">
                    <a:satMod val="175000"/>
                    <a:alpha val="40000"/>
                  </a:schemeClr>
                </a:glow>
                <a:reflection blurRad="6350" stA="55000" endA="300" endPos="45500" dir="5400000" sy="-100000" algn="bl" rotWithShape="0"/>
              </a:effectLst>
              <a:latin typeface="Hannotate SC" charset="-122"/>
              <a:ea typeface="Hannotate SC" charset="-122"/>
              <a:cs typeface="Hannotate SC" charset="-122"/>
            </a:endParaRPr>
          </a:p>
        </p:txBody>
      </p:sp>
    </p:spTree>
    <p:extLst>
      <p:ext uri="{BB962C8B-B14F-4D97-AF65-F5344CB8AC3E}">
        <p14:creationId xmlns:p14="http://schemas.microsoft.com/office/powerpoint/2010/main" val="755311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4294967295"/>
          </p:nvPr>
        </p:nvSpPr>
        <p:spPr>
          <a:xfrm>
            <a:off x="128464" y="332656"/>
            <a:ext cx="8139112" cy="623540"/>
          </a:xfrm>
        </p:spPr>
        <p:txBody>
          <a:bodyPr>
            <a:normAutofit lnSpcReduction="10000"/>
          </a:bodyPr>
          <a:lstStyle/>
          <a:p>
            <a:pPr marL="0" indent="0">
              <a:buNone/>
            </a:pPr>
            <a:r>
              <a:rPr lang="en-US" altLang="zh-CN" sz="3600" b="1" dirty="0"/>
              <a:t>2. </a:t>
            </a:r>
            <a:r>
              <a:rPr lang="zh-CN" altLang="en-US" sz="3600" b="1" dirty="0"/>
              <a:t>逻辑学的研究对象</a:t>
            </a:r>
            <a:endParaRPr lang="zh-CN" altLang="en-US" sz="3600" b="1" dirty="0">
              <a:solidFill>
                <a:schemeClr val="accent5">
                  <a:lumMod val="50000"/>
                </a:schemeClr>
              </a:solidFill>
              <a:effectLst>
                <a:glow rad="139700">
                  <a:schemeClr val="accent5">
                    <a:satMod val="175000"/>
                    <a:alpha val="40000"/>
                  </a:schemeClr>
                </a:glow>
                <a:reflection blurRad="6350" stA="55000" endA="300" endPos="45500" dir="5400000" sy="-100000" algn="bl" rotWithShape="0"/>
              </a:effectLst>
              <a:latin typeface="Hannotate SC" charset="-122"/>
              <a:ea typeface="Hannotate SC" charset="-122"/>
              <a:cs typeface="Hannotate SC" charset="-122"/>
            </a:endParaRPr>
          </a:p>
        </p:txBody>
      </p:sp>
      <p:sp>
        <p:nvSpPr>
          <p:cNvPr id="51" name="文本占位符 6"/>
          <p:cNvSpPr txBox="1">
            <a:spLocks/>
          </p:cNvSpPr>
          <p:nvPr/>
        </p:nvSpPr>
        <p:spPr>
          <a:xfrm>
            <a:off x="632520" y="1484785"/>
            <a:ext cx="8712968" cy="4075583"/>
          </a:xfrm>
          <a:prstGeom prst="rect">
            <a:avLst/>
          </a:prstGeom>
        </p:spPr>
        <p:txBody>
          <a:bodyPr rtlCol="0">
            <a:normAutofit fontScale="925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150000"/>
              </a:lnSpc>
              <a:spcAft>
                <a:spcPts val="0"/>
              </a:spcAft>
              <a:buNone/>
              <a:defRPr/>
            </a:pPr>
            <a:r>
              <a:rPr lang="zh-CN" altLang="en-US" b="1" dirty="0">
                <a:solidFill>
                  <a:srgbClr val="7030A0"/>
                </a:solidFill>
                <a:latin typeface="HanziPen SC" charset="-122"/>
                <a:ea typeface="HanziPen SC" charset="-122"/>
                <a:cs typeface="HanziPen SC" charset="-122"/>
              </a:rPr>
              <a:t>例如：</a:t>
            </a:r>
            <a:endParaRPr lang="en-US" altLang="zh-CN" b="1" dirty="0">
              <a:solidFill>
                <a:srgbClr val="7030A0"/>
              </a:solidFill>
              <a:latin typeface="HanziPen SC" charset="-122"/>
              <a:ea typeface="HanziPen SC" charset="-122"/>
              <a:cs typeface="HanziPen SC" charset="-122"/>
            </a:endParaRPr>
          </a:p>
          <a:p>
            <a:pPr marL="0" indent="0" fontAlgn="auto">
              <a:lnSpc>
                <a:spcPct val="150000"/>
              </a:lnSpc>
              <a:spcAft>
                <a:spcPts val="0"/>
              </a:spcAft>
              <a:buNone/>
              <a:defRPr/>
            </a:pPr>
            <a:r>
              <a:rPr lang="en-US" altLang="zh-CN" b="1" dirty="0">
                <a:solidFill>
                  <a:srgbClr val="7030A0"/>
                </a:solidFill>
                <a:latin typeface="HanziPen SC" charset="-122"/>
                <a:ea typeface="HanziPen SC" charset="-122"/>
                <a:cs typeface="HanziPen SC" charset="-122"/>
              </a:rPr>
              <a:t>    </a:t>
            </a:r>
            <a:r>
              <a:rPr lang="zh-CN" altLang="en-US" b="1" dirty="0">
                <a:solidFill>
                  <a:srgbClr val="7030A0"/>
                </a:solidFill>
                <a:latin typeface="HanziPen SC" charset="-122"/>
                <a:ea typeface="HanziPen SC" charset="-122"/>
                <a:cs typeface="HanziPen SC" charset="-122"/>
              </a:rPr>
              <a:t>“这是牛”和“这不是牛”两个命题是互相矛盾的，不能同真，不能同假，必有一真一假。</a:t>
            </a:r>
            <a:endParaRPr lang="en-US" altLang="zh-CN" b="1" dirty="0">
              <a:solidFill>
                <a:srgbClr val="7030A0"/>
              </a:solidFill>
              <a:latin typeface="HanziPen SC" charset="-122"/>
              <a:ea typeface="HanziPen SC" charset="-122"/>
              <a:cs typeface="HanziPen SC" charset="-122"/>
            </a:endParaRPr>
          </a:p>
          <a:p>
            <a:pPr marL="0" indent="0" fontAlgn="auto">
              <a:lnSpc>
                <a:spcPct val="150000"/>
              </a:lnSpc>
              <a:spcAft>
                <a:spcPts val="0"/>
              </a:spcAft>
              <a:buNone/>
              <a:defRPr/>
            </a:pPr>
            <a:r>
              <a:rPr lang="en-US" altLang="zh-CN" b="1" dirty="0">
                <a:solidFill>
                  <a:srgbClr val="7030A0"/>
                </a:solidFill>
                <a:latin typeface="HanziPen SC" charset="-122"/>
                <a:ea typeface="HanziPen SC" charset="-122"/>
                <a:cs typeface="HanziPen SC" charset="-122"/>
              </a:rPr>
              <a:t>     </a:t>
            </a:r>
            <a:r>
              <a:rPr lang="zh-CN" altLang="en-US" b="1" dirty="0">
                <a:solidFill>
                  <a:srgbClr val="7030A0"/>
                </a:solidFill>
                <a:latin typeface="HanziPen SC" charset="-122"/>
                <a:ea typeface="HanziPen SC" charset="-122"/>
                <a:cs typeface="HanziPen SC" charset="-122"/>
              </a:rPr>
              <a:t>“这是牛”和“这是马”两个命题是互相反对的，不能同真，可以同假。</a:t>
            </a:r>
            <a:endParaRPr lang="en-US" altLang="zh-CN" b="1" dirty="0">
              <a:solidFill>
                <a:srgbClr val="7030A0"/>
              </a:solidFill>
              <a:latin typeface="HanziPen SC" charset="-122"/>
              <a:ea typeface="HanziPen SC" charset="-122"/>
              <a:cs typeface="HanziPen SC" charset="-122"/>
            </a:endParaRPr>
          </a:p>
        </p:txBody>
      </p:sp>
    </p:spTree>
    <p:extLst>
      <p:ext uri="{BB962C8B-B14F-4D97-AF65-F5344CB8AC3E}">
        <p14:creationId xmlns:p14="http://schemas.microsoft.com/office/powerpoint/2010/main" val="16524452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143628" y="367416"/>
            <a:ext cx="3856038" cy="537682"/>
          </a:xfrm>
        </p:spPr>
        <p:txBody>
          <a:bodyPr>
            <a:noAutofit/>
          </a:bodyPr>
          <a:lstStyle/>
          <a:p>
            <a:pPr>
              <a:defRPr/>
            </a:pPr>
            <a:r>
              <a:rPr lang="zh-CN" altLang="en-US" sz="5600" b="1" dirty="0">
                <a:solidFill>
                  <a:srgbClr val="4F271C"/>
                </a:solidFill>
              </a:rPr>
              <a:t>绪论</a:t>
            </a:r>
            <a:endParaRPr lang="en-US" altLang="zh-CN" dirty="0">
              <a:solidFill>
                <a:schemeClr val="accent6">
                  <a:lumMod val="50000"/>
                </a:schemeClr>
              </a:solidFill>
              <a:ea typeface="宋体" pitchFamily="2" charset="-122"/>
            </a:endParaRPr>
          </a:p>
        </p:txBody>
      </p:sp>
      <p:sp>
        <p:nvSpPr>
          <p:cNvPr id="15363" name="Text Box 3"/>
          <p:cNvSpPr txBox="1">
            <a:spLocks noChangeArrowheads="1"/>
          </p:cNvSpPr>
          <p:nvPr/>
        </p:nvSpPr>
        <p:spPr bwMode="auto">
          <a:xfrm>
            <a:off x="2041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nvGrpSpPr>
          <p:cNvPr id="4101" name="Group 46"/>
          <p:cNvGrpSpPr>
            <a:grpSpLocks/>
          </p:cNvGrpSpPr>
          <p:nvPr/>
        </p:nvGrpSpPr>
        <p:grpSpPr bwMode="auto">
          <a:xfrm>
            <a:off x="2000672" y="1940099"/>
            <a:ext cx="5616624" cy="1441950"/>
            <a:chOff x="1288" y="1824"/>
            <a:chExt cx="2984" cy="436"/>
          </a:xfrm>
        </p:grpSpPr>
        <p:sp>
          <p:nvSpPr>
            <p:cNvPr id="87087"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a:extLst/>
          </p:spPr>
          <p:txBody>
            <a:bodyPr wrap="none" anchor="ctr"/>
            <a:lstStyle/>
            <a:p>
              <a:pPr algn="r" eaLnBrk="1" hangingPunct="1">
                <a:defRPr/>
              </a:pPr>
              <a:endParaRPr lang="zh-CN" altLang="en-US">
                <a:latin typeface="Arial" charset="0"/>
                <a:ea typeface="宋体" pitchFamily="2" charset="-122"/>
              </a:endParaRPr>
            </a:p>
          </p:txBody>
        </p:sp>
        <p:sp>
          <p:nvSpPr>
            <p:cNvPr id="15391" name="AutoShape 48"/>
            <p:cNvSpPr>
              <a:spLocks noChangeArrowheads="1"/>
            </p:cNvSpPr>
            <p:nvPr/>
          </p:nvSpPr>
          <p:spPr bwMode="gray">
            <a:xfrm>
              <a:off x="1288" y="1824"/>
              <a:ext cx="432" cy="432"/>
            </a:xfrm>
            <a:prstGeom prst="diamond">
              <a:avLst/>
            </a:prstGeom>
            <a:solidFill>
              <a:schemeClr val="accent2"/>
            </a:solidFill>
            <a:ln w="25400">
              <a:solidFill>
                <a:schemeClr val="bg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5392" name="Text Box 49"/>
            <p:cNvSpPr txBox="1">
              <a:spLocks noChangeArrowheads="1"/>
            </p:cNvSpPr>
            <p:nvPr/>
          </p:nvSpPr>
          <p:spPr bwMode="gray">
            <a:xfrm>
              <a:off x="1858" y="1949"/>
              <a:ext cx="2160"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None/>
              </a:pPr>
              <a:r>
                <a:rPr lang="zh-CN" altLang="en-US" sz="3200" dirty="0">
                  <a:solidFill>
                    <a:srgbClr val="000000"/>
                  </a:solidFill>
                  <a:latin typeface="仿宋" panose="02010609060101010101" pitchFamily="49" charset="-122"/>
                  <a:ea typeface="仿宋" panose="02010609060101010101" pitchFamily="49" charset="-122"/>
                </a:rPr>
                <a:t>逻辑学的含义</a:t>
              </a:r>
              <a:endParaRPr lang="en-US" altLang="zh-CN" sz="3200" dirty="0">
                <a:solidFill>
                  <a:srgbClr val="000000"/>
                </a:solidFill>
                <a:latin typeface="仿宋" panose="02010609060101010101" pitchFamily="49" charset="-122"/>
                <a:ea typeface="仿宋" panose="02010609060101010101" pitchFamily="49" charset="-122"/>
              </a:endParaRPr>
            </a:p>
          </p:txBody>
        </p:sp>
        <p:sp>
          <p:nvSpPr>
            <p:cNvPr id="15393" name="Text Box 50"/>
            <p:cNvSpPr txBox="1">
              <a:spLocks noChangeArrowheads="1"/>
            </p:cNvSpPr>
            <p:nvPr/>
          </p:nvSpPr>
          <p:spPr bwMode="gray">
            <a:xfrm>
              <a:off x="1392" y="1972"/>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b="0" dirty="0">
                  <a:solidFill>
                    <a:schemeClr val="bg1"/>
                  </a:solidFill>
                  <a:latin typeface="Arial" panose="020B0604020202020204" pitchFamily="34" charset="0"/>
                  <a:ea typeface="宋体" panose="02010600030101010101" pitchFamily="2" charset="-122"/>
                </a:rPr>
                <a:t>1</a:t>
              </a:r>
            </a:p>
          </p:txBody>
        </p:sp>
      </p:grpSp>
      <p:grpSp>
        <p:nvGrpSpPr>
          <p:cNvPr id="4102" name="Group 51"/>
          <p:cNvGrpSpPr>
            <a:grpSpLocks/>
          </p:cNvGrpSpPr>
          <p:nvPr/>
        </p:nvGrpSpPr>
        <p:grpSpPr bwMode="auto">
          <a:xfrm>
            <a:off x="2056348" y="3585301"/>
            <a:ext cx="5629739" cy="1470991"/>
            <a:chOff x="1281" y="1842"/>
            <a:chExt cx="3028" cy="400"/>
          </a:xfrm>
        </p:grpSpPr>
        <p:sp>
          <p:nvSpPr>
            <p:cNvPr id="87092" name="AutoShape 52"/>
            <p:cNvSpPr>
              <a:spLocks noChangeArrowheads="1"/>
            </p:cNvSpPr>
            <p:nvPr/>
          </p:nvSpPr>
          <p:spPr bwMode="gray">
            <a:xfrm>
              <a:off x="1573" y="1906"/>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p:spPr>
          <p:txBody>
            <a:bodyPr wrap="none" anchor="ctr"/>
            <a:lstStyle/>
            <a:p>
              <a:pPr algn="r" eaLnBrk="1" hangingPunct="1">
                <a:defRPr/>
              </a:pPr>
              <a:endParaRPr lang="zh-CN" altLang="en-US">
                <a:latin typeface="Arial" charset="0"/>
                <a:ea typeface="宋体" pitchFamily="2" charset="-122"/>
              </a:endParaRPr>
            </a:p>
          </p:txBody>
        </p:sp>
        <p:sp>
          <p:nvSpPr>
            <p:cNvPr id="15387" name="AutoShape 53"/>
            <p:cNvSpPr>
              <a:spLocks noChangeArrowheads="1"/>
            </p:cNvSpPr>
            <p:nvPr/>
          </p:nvSpPr>
          <p:spPr bwMode="gray">
            <a:xfrm>
              <a:off x="1281" y="1842"/>
              <a:ext cx="437" cy="400"/>
            </a:xfrm>
            <a:prstGeom prst="diamond">
              <a:avLst/>
            </a:prstGeom>
            <a:solidFill>
              <a:schemeClr val="accent1"/>
            </a:solidFill>
            <a:ln w="25400">
              <a:solidFill>
                <a:schemeClr val="bg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5388" name="Text Box 54"/>
            <p:cNvSpPr txBox="1">
              <a:spLocks noChangeArrowheads="1"/>
            </p:cNvSpPr>
            <p:nvPr/>
          </p:nvSpPr>
          <p:spPr bwMode="gray">
            <a:xfrm>
              <a:off x="1823" y="1962"/>
              <a:ext cx="216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None/>
              </a:pPr>
              <a:r>
                <a:rPr lang="zh-CN" altLang="en-US" sz="3200" dirty="0">
                  <a:solidFill>
                    <a:srgbClr val="000000"/>
                  </a:solidFill>
                  <a:latin typeface="仿宋" panose="02010609060101010101" pitchFamily="49" charset="-122"/>
                  <a:ea typeface="仿宋" panose="02010609060101010101" pitchFamily="49" charset="-122"/>
                </a:rPr>
                <a:t>逻辑学的研究对象</a:t>
              </a:r>
              <a:endParaRPr lang="en-US" altLang="zh-CN" sz="3200" dirty="0">
                <a:solidFill>
                  <a:srgbClr val="000000"/>
                </a:solidFill>
                <a:latin typeface="仿宋" panose="02010609060101010101" pitchFamily="49" charset="-122"/>
                <a:ea typeface="仿宋" panose="02010609060101010101" pitchFamily="49" charset="-122"/>
              </a:endParaRPr>
            </a:p>
          </p:txBody>
        </p:sp>
        <p:sp>
          <p:nvSpPr>
            <p:cNvPr id="15389" name="Text Box 55"/>
            <p:cNvSpPr txBox="1">
              <a:spLocks noChangeArrowheads="1"/>
            </p:cNvSpPr>
            <p:nvPr/>
          </p:nvSpPr>
          <p:spPr bwMode="gray">
            <a:xfrm>
              <a:off x="1393" y="1968"/>
              <a:ext cx="21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b="0" dirty="0">
                  <a:solidFill>
                    <a:schemeClr val="bg1"/>
                  </a:solidFill>
                  <a:latin typeface="Arial" panose="020B0604020202020204" pitchFamily="34" charset="0"/>
                  <a:ea typeface="宋体" panose="02010600030101010101" pitchFamily="2" charset="-122"/>
                </a:rPr>
                <a:t>2</a:t>
              </a:r>
            </a:p>
          </p:txBody>
        </p:sp>
      </p:grpSp>
      <p:grpSp>
        <p:nvGrpSpPr>
          <p:cNvPr id="4104" name="Group 61"/>
          <p:cNvGrpSpPr>
            <a:grpSpLocks/>
          </p:cNvGrpSpPr>
          <p:nvPr/>
        </p:nvGrpSpPr>
        <p:grpSpPr bwMode="auto">
          <a:xfrm>
            <a:off x="2041525" y="5319867"/>
            <a:ext cx="5575771" cy="1391666"/>
            <a:chOff x="1262" y="1876"/>
            <a:chExt cx="3062" cy="396"/>
          </a:xfrm>
        </p:grpSpPr>
        <p:sp>
          <p:nvSpPr>
            <p:cNvPr id="87102" name="AutoShape 62"/>
            <p:cNvSpPr>
              <a:spLocks noChangeArrowheads="1"/>
            </p:cNvSpPr>
            <p:nvPr/>
          </p:nvSpPr>
          <p:spPr bwMode="gray">
            <a:xfrm>
              <a:off x="1588" y="1930"/>
              <a:ext cx="2736" cy="288"/>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chemeClr val="bg1"/>
              </a:solidFill>
              <a:round/>
              <a:headEnd/>
              <a:tailEnd/>
            </a:ln>
            <a:effectLst/>
            <a:extLst/>
          </p:spPr>
          <p:txBody>
            <a:bodyPr wrap="none" anchor="ctr"/>
            <a:lstStyle/>
            <a:p>
              <a:pPr algn="r" eaLnBrk="1" hangingPunct="1">
                <a:defRPr/>
              </a:pPr>
              <a:endParaRPr lang="zh-CN" altLang="en-US">
                <a:latin typeface="Arial" charset="0"/>
                <a:ea typeface="宋体" pitchFamily="2" charset="-122"/>
              </a:endParaRPr>
            </a:p>
          </p:txBody>
        </p:sp>
        <p:sp>
          <p:nvSpPr>
            <p:cNvPr id="15379" name="AutoShape 63"/>
            <p:cNvSpPr>
              <a:spLocks noChangeArrowheads="1"/>
            </p:cNvSpPr>
            <p:nvPr/>
          </p:nvSpPr>
          <p:spPr bwMode="gray">
            <a:xfrm>
              <a:off x="1262" y="1876"/>
              <a:ext cx="438" cy="365"/>
            </a:xfrm>
            <a:prstGeom prst="diamond">
              <a:avLst/>
            </a:prstGeom>
            <a:solidFill>
              <a:schemeClr val="folHlink"/>
            </a:solidFill>
            <a:ln w="25400">
              <a:solidFill>
                <a:schemeClr val="bg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5380" name="Text Box 64"/>
            <p:cNvSpPr txBox="1">
              <a:spLocks noChangeArrowheads="1"/>
            </p:cNvSpPr>
            <p:nvPr/>
          </p:nvSpPr>
          <p:spPr bwMode="gray">
            <a:xfrm>
              <a:off x="1885" y="1977"/>
              <a:ext cx="216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None/>
              </a:pPr>
              <a:r>
                <a:rPr lang="zh-CN" altLang="en-US" sz="3200" dirty="0">
                  <a:solidFill>
                    <a:srgbClr val="000000"/>
                  </a:solidFill>
                  <a:latin typeface="仿宋" panose="02010609060101010101" pitchFamily="49" charset="-122"/>
                  <a:ea typeface="仿宋" panose="02010609060101010101" pitchFamily="49" charset="-122"/>
                </a:rPr>
                <a:t>逻辑学的性质和作用</a:t>
              </a:r>
              <a:endParaRPr lang="en-US" altLang="zh-CN" sz="3200" dirty="0">
                <a:solidFill>
                  <a:srgbClr val="000000"/>
                </a:solidFill>
                <a:latin typeface="仿宋" panose="02010609060101010101" pitchFamily="49" charset="-122"/>
                <a:ea typeface="仿宋" panose="02010609060101010101" pitchFamily="49" charset="-122"/>
              </a:endParaRPr>
            </a:p>
          </p:txBody>
        </p:sp>
        <p:sp>
          <p:nvSpPr>
            <p:cNvPr id="15381" name="Text Box 65"/>
            <p:cNvSpPr txBox="1">
              <a:spLocks noChangeArrowheads="1"/>
            </p:cNvSpPr>
            <p:nvPr/>
          </p:nvSpPr>
          <p:spPr bwMode="gray">
            <a:xfrm>
              <a:off x="1379" y="198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b="0" dirty="0">
                  <a:solidFill>
                    <a:schemeClr val="bg1"/>
                  </a:solidFill>
                  <a:latin typeface="Arial" panose="020B0604020202020204" pitchFamily="34" charset="0"/>
                  <a:ea typeface="宋体" panose="02010600030101010101" pitchFamily="2" charset="-122"/>
                </a:rPr>
                <a:t>3</a:t>
              </a:r>
            </a:p>
          </p:txBody>
        </p:sp>
      </p:grpSp>
    </p:spTree>
    <p:extLst>
      <p:ext uri="{BB962C8B-B14F-4D97-AF65-F5344CB8AC3E}">
        <p14:creationId xmlns:p14="http://schemas.microsoft.com/office/powerpoint/2010/main" val="3409827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randombar(horizontal)">
                                      <p:cBhvr>
                                        <p:cTn id="7" dur="500"/>
                                        <p:tgtEl>
                                          <p:spTgt spid="4101"/>
                                        </p:tgtEl>
                                      </p:cBhvr>
                                    </p:animEffect>
                                  </p:childTnLst>
                                </p:cTn>
                              </p:par>
                              <p:par>
                                <p:cTn id="8" presetID="14" presetClass="entr" presetSubtype="1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randombar(horizontal)">
                                      <p:cBhvr>
                                        <p:cTn id="10" dur="500"/>
                                        <p:tgtEl>
                                          <p:spTgt spid="4102"/>
                                        </p:tgtEl>
                                      </p:cBhvr>
                                    </p:animEffect>
                                  </p:childTnLst>
                                </p:cTn>
                              </p:par>
                              <p:par>
                                <p:cTn id="11" presetID="14" presetClass="entr" presetSubtype="1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randombar(horizontal)">
                                      <p:cBhvr>
                                        <p:cTn id="13"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4294967295"/>
          </p:nvPr>
        </p:nvSpPr>
        <p:spPr>
          <a:xfrm>
            <a:off x="200472" y="404664"/>
            <a:ext cx="8139112" cy="623540"/>
          </a:xfrm>
        </p:spPr>
        <p:txBody>
          <a:bodyPr>
            <a:normAutofit lnSpcReduction="10000"/>
          </a:bodyPr>
          <a:lstStyle/>
          <a:p>
            <a:pPr marL="0" indent="0">
              <a:buNone/>
            </a:pPr>
            <a:r>
              <a:rPr lang="en-US" altLang="zh-CN" sz="3600" b="1" dirty="0"/>
              <a:t>2. </a:t>
            </a:r>
            <a:r>
              <a:rPr lang="zh-CN" altLang="en-US" sz="3600" b="1" dirty="0"/>
              <a:t>逻辑学的研究对象</a:t>
            </a:r>
            <a:endParaRPr lang="zh-CN" altLang="en-US" sz="3600" b="1" dirty="0">
              <a:solidFill>
                <a:schemeClr val="accent5">
                  <a:lumMod val="50000"/>
                </a:schemeClr>
              </a:solidFill>
              <a:effectLst>
                <a:glow rad="139700">
                  <a:schemeClr val="accent5">
                    <a:satMod val="175000"/>
                    <a:alpha val="40000"/>
                  </a:schemeClr>
                </a:glow>
                <a:reflection blurRad="6350" stA="55000" endA="300" endPos="45500" dir="5400000" sy="-100000" algn="bl" rotWithShape="0"/>
              </a:effectLst>
              <a:latin typeface="Hannotate SC" charset="-122"/>
              <a:ea typeface="Hannotate SC" charset="-122"/>
              <a:cs typeface="Hannotate SC" charset="-122"/>
            </a:endParaRPr>
          </a:p>
        </p:txBody>
      </p:sp>
      <p:sp>
        <p:nvSpPr>
          <p:cNvPr id="4" name="文本占位符 6"/>
          <p:cNvSpPr>
            <a:spLocks noGrp="1"/>
          </p:cNvSpPr>
          <p:nvPr>
            <p:ph type="body" sz="quarter" idx="11"/>
          </p:nvPr>
        </p:nvSpPr>
        <p:spPr>
          <a:xfrm>
            <a:off x="200472" y="1700808"/>
            <a:ext cx="9433048" cy="4608512"/>
          </a:xfrm>
        </p:spPr>
        <p:txBody>
          <a:bodyPr rtlCol="0">
            <a:normAutofit/>
          </a:bodyPr>
          <a:lstStyle/>
          <a:p>
            <a:pPr marL="0" indent="0">
              <a:lnSpc>
                <a:spcPct val="150000"/>
              </a:lnSpc>
              <a:buNone/>
              <a:defRPr/>
            </a:pPr>
            <a:r>
              <a:rPr lang="zh-CN" altLang="en-US" b="1" dirty="0"/>
              <a:t>矛盾律的要求和违反矛盾律的逻辑错误：</a:t>
            </a:r>
            <a:endParaRPr lang="en-US" altLang="zh-CN" b="1" dirty="0"/>
          </a:p>
          <a:p>
            <a:pPr marL="0" indent="0">
              <a:lnSpc>
                <a:spcPct val="150000"/>
              </a:lnSpc>
              <a:buNone/>
              <a:defRPr/>
            </a:pPr>
            <a:r>
              <a:rPr lang="zh-CN" altLang="en-US" b="1" dirty="0">
                <a:highlight>
                  <a:srgbClr val="FFFF00"/>
                </a:highlight>
              </a:rPr>
              <a:t>要求：</a:t>
            </a:r>
            <a:r>
              <a:rPr lang="zh-CN" altLang="en-US" b="1" dirty="0"/>
              <a:t>对两个互相矛盾或互相反对的命题不能同时肯定。</a:t>
            </a:r>
            <a:endParaRPr lang="en-US" altLang="zh-CN" b="1" dirty="0"/>
          </a:p>
          <a:p>
            <a:pPr marL="0" indent="0">
              <a:lnSpc>
                <a:spcPct val="150000"/>
              </a:lnSpc>
              <a:buNone/>
              <a:defRPr/>
            </a:pPr>
            <a:r>
              <a:rPr lang="zh-CN" altLang="en-US" b="1" dirty="0">
                <a:highlight>
                  <a:srgbClr val="FFFF00"/>
                </a:highlight>
              </a:rPr>
              <a:t>违反矛盾律要求的逻辑错误：</a:t>
            </a:r>
            <a:endParaRPr lang="en-US" altLang="zh-CN" b="1" dirty="0">
              <a:highlight>
                <a:srgbClr val="FFFF00"/>
              </a:highlight>
            </a:endParaRPr>
          </a:p>
          <a:p>
            <a:pPr marL="0" indent="0">
              <a:lnSpc>
                <a:spcPct val="150000"/>
              </a:lnSpc>
              <a:buNone/>
              <a:defRPr/>
            </a:pPr>
            <a:r>
              <a:rPr lang="zh-CN" altLang="en-US" b="1" dirty="0"/>
              <a:t>自相矛盾。</a:t>
            </a:r>
            <a:endParaRPr lang="en-US" altLang="zh-CN" b="1" dirty="0">
              <a:solidFill>
                <a:srgbClr val="7030A0"/>
              </a:solidFill>
              <a:effectLst>
                <a:glow rad="63500">
                  <a:schemeClr val="accent4">
                    <a:satMod val="175000"/>
                    <a:alpha val="40000"/>
                  </a:schemeClr>
                </a:glow>
              </a:effectLst>
              <a:latin typeface="HanziPen SC" charset="-122"/>
              <a:ea typeface="HanziPen SC" charset="-122"/>
              <a:cs typeface="HanziPen SC" charset="-122"/>
            </a:endParaRPr>
          </a:p>
          <a:p>
            <a:pPr marL="0" indent="0">
              <a:lnSpc>
                <a:spcPct val="150000"/>
              </a:lnSpc>
              <a:buNone/>
              <a:defRPr/>
            </a:pPr>
            <a:endParaRPr lang="en-US" altLang="zh-CN" sz="3000" b="1" dirty="0">
              <a:solidFill>
                <a:srgbClr val="0070C0"/>
              </a:solidFill>
              <a:effectLst>
                <a:glow rad="63500">
                  <a:schemeClr val="accent4">
                    <a:satMod val="175000"/>
                    <a:alpha val="40000"/>
                  </a:schemeClr>
                </a:glow>
              </a:effectLst>
              <a:latin typeface="HanziPen SC" charset="-122"/>
              <a:ea typeface="HanziPen SC" charset="-122"/>
              <a:cs typeface="HanziPen SC" charset="-122"/>
            </a:endParaRPr>
          </a:p>
        </p:txBody>
      </p:sp>
    </p:spTree>
    <p:extLst>
      <p:ext uri="{BB962C8B-B14F-4D97-AF65-F5344CB8AC3E}">
        <p14:creationId xmlns:p14="http://schemas.microsoft.com/office/powerpoint/2010/main" val="782015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down)">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circle(in)">
                                      <p:cBhvr>
                                        <p:cTn id="19" dur="2000"/>
                                        <p:tgtEl>
                                          <p:spTgt spid="4">
                                            <p:txEl>
                                              <p:pRg st="2" end="2"/>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ircle(in)">
                                      <p:cBhvr>
                                        <p:cTn id="22"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txBox="1">
            <a:spLocks/>
          </p:cNvSpPr>
          <p:nvPr/>
        </p:nvSpPr>
        <p:spPr>
          <a:xfrm>
            <a:off x="200472" y="188640"/>
            <a:ext cx="9577064" cy="6480720"/>
          </a:xfrm>
          <a:prstGeom prst="rect">
            <a:avLst/>
          </a:prstGeom>
        </p:spPr>
        <p:txBody>
          <a:bodyPr rtlCol="0">
            <a:normAutofit fontScale="925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150000"/>
              </a:lnSpc>
              <a:spcAft>
                <a:spcPts val="0"/>
              </a:spcAft>
              <a:buNone/>
              <a:defRPr/>
            </a:pPr>
            <a:r>
              <a:rPr lang="zh-CN" altLang="en-US" b="1" dirty="0">
                <a:latin typeface="HanziPen SC" charset="-122"/>
                <a:ea typeface="HanziPen SC" charset="-122"/>
                <a:cs typeface="HanziPen SC" charset="-122"/>
              </a:rPr>
              <a:t>例</a:t>
            </a:r>
            <a:r>
              <a:rPr lang="en-US" altLang="zh-CN" b="1" dirty="0">
                <a:latin typeface="HanziPen SC" charset="-122"/>
                <a:ea typeface="HanziPen SC" charset="-122"/>
                <a:cs typeface="HanziPen SC" charset="-122"/>
              </a:rPr>
              <a:t>1</a:t>
            </a:r>
            <a:r>
              <a:rPr lang="zh-CN" altLang="en-US" b="1" dirty="0">
                <a:latin typeface="HanziPen SC" charset="-122"/>
                <a:ea typeface="HanziPen SC" charset="-122"/>
                <a:cs typeface="HanziPen SC" charset="-122"/>
              </a:rPr>
              <a:t>：“中国的园林建筑始于汉唐时期”（摘自某文章）</a:t>
            </a:r>
            <a:endParaRPr lang="en-US" altLang="zh-CN" b="1" dirty="0">
              <a:latin typeface="HanziPen SC" charset="-122"/>
              <a:ea typeface="HanziPen SC" charset="-122"/>
              <a:cs typeface="HanziPen SC" charset="-122"/>
            </a:endParaRPr>
          </a:p>
          <a:p>
            <a:pPr marL="0" indent="0" fontAlgn="auto">
              <a:lnSpc>
                <a:spcPct val="140000"/>
              </a:lnSpc>
              <a:spcAft>
                <a:spcPts val="0"/>
              </a:spcAft>
              <a:buNone/>
              <a:defRPr/>
            </a:pPr>
            <a:r>
              <a:rPr lang="zh-CN" altLang="en-US" sz="2800" b="1" dirty="0">
                <a:solidFill>
                  <a:srgbClr val="FF0000"/>
                </a:solidFill>
                <a:latin typeface="+mj-ea"/>
                <a:ea typeface="+mj-ea"/>
                <a:cs typeface="HanziPen SC" charset="-122"/>
              </a:rPr>
              <a:t>分析：</a:t>
            </a:r>
            <a:r>
              <a:rPr lang="zh-CN" altLang="en-US" sz="2800" b="1" dirty="0">
                <a:latin typeface="+mj-ea"/>
                <a:ea typeface="+mj-ea"/>
                <a:cs typeface="HanziPen SC" charset="-122"/>
              </a:rPr>
              <a:t>“汉”、“唐”两个朝代，中间相隔有近</a:t>
            </a:r>
            <a:r>
              <a:rPr lang="en-US" altLang="zh-CN" sz="2800" b="1" dirty="0">
                <a:latin typeface="+mj-ea"/>
                <a:ea typeface="+mj-ea"/>
                <a:cs typeface="HanziPen SC" charset="-122"/>
              </a:rPr>
              <a:t>400</a:t>
            </a:r>
            <a:r>
              <a:rPr lang="zh-CN" altLang="en-US" sz="2800" b="1" dirty="0">
                <a:latin typeface="+mj-ea"/>
                <a:ea typeface="+mj-ea"/>
                <a:cs typeface="HanziPen SC" charset="-122"/>
              </a:rPr>
              <a:t>年，中国的园林建筑如果始于汉代，就不可能始于唐代；如果始于唐代，就与汉代毫无关系。这里显然是把“汉”、“唐”这两个相互反对的概念混同于同一概念了。</a:t>
            </a:r>
            <a:endParaRPr lang="en-US" altLang="zh-CN" sz="2800" b="1" dirty="0">
              <a:latin typeface="+mj-ea"/>
              <a:ea typeface="+mj-ea"/>
              <a:cs typeface="HanziPen SC" charset="-122"/>
            </a:endParaRPr>
          </a:p>
          <a:p>
            <a:pPr marL="0" indent="0" fontAlgn="auto">
              <a:lnSpc>
                <a:spcPct val="140000"/>
              </a:lnSpc>
              <a:spcAft>
                <a:spcPts val="0"/>
              </a:spcAft>
              <a:buNone/>
              <a:defRPr/>
            </a:pPr>
            <a:endParaRPr lang="en-US" altLang="zh-CN" sz="2800" b="1" dirty="0">
              <a:solidFill>
                <a:prstClr val="black"/>
              </a:solidFill>
              <a:latin typeface="+mj-ea"/>
              <a:ea typeface="+mj-ea"/>
              <a:cs typeface="HanziPen SC" charset="-122"/>
            </a:endParaRPr>
          </a:p>
          <a:p>
            <a:pPr marL="0" indent="0" fontAlgn="auto">
              <a:lnSpc>
                <a:spcPct val="150000"/>
              </a:lnSpc>
              <a:spcAft>
                <a:spcPts val="0"/>
              </a:spcAft>
              <a:buNone/>
              <a:defRPr/>
            </a:pPr>
            <a:r>
              <a:rPr lang="zh-CN" altLang="en-US" b="1" dirty="0">
                <a:latin typeface="HanziPen SC" charset="-122"/>
                <a:ea typeface="HanziPen SC" charset="-122"/>
                <a:cs typeface="HanziPen SC" charset="-122"/>
              </a:rPr>
              <a:t>例</a:t>
            </a:r>
            <a:r>
              <a:rPr lang="en-US" altLang="zh-CN" b="1" dirty="0">
                <a:latin typeface="HanziPen SC" charset="-122"/>
                <a:ea typeface="HanziPen SC" charset="-122"/>
                <a:cs typeface="HanziPen SC" charset="-122"/>
              </a:rPr>
              <a:t>2</a:t>
            </a:r>
            <a:r>
              <a:rPr lang="zh-CN" altLang="en-US" b="1" dirty="0">
                <a:latin typeface="HanziPen SC" charset="-122"/>
                <a:ea typeface="HanziPen SC" charset="-122"/>
                <a:cs typeface="HanziPen SC" charset="-122"/>
              </a:rPr>
              <a:t>：“景阳冈原是一片古木参天、沙丘起伏、莽草无涯的山冈。”（摘自某旅游宣传文字）</a:t>
            </a:r>
            <a:endParaRPr lang="en-US" altLang="zh-CN" b="1" dirty="0">
              <a:latin typeface="HanziPen SC" charset="-122"/>
              <a:ea typeface="HanziPen SC" charset="-122"/>
              <a:cs typeface="HanziPen SC" charset="-122"/>
            </a:endParaRPr>
          </a:p>
          <a:p>
            <a:pPr marL="0" lvl="0" indent="0" fontAlgn="auto">
              <a:lnSpc>
                <a:spcPct val="150000"/>
              </a:lnSpc>
              <a:spcAft>
                <a:spcPts val="0"/>
              </a:spcAft>
              <a:buNone/>
              <a:defRPr/>
            </a:pPr>
            <a:r>
              <a:rPr lang="zh-CN" altLang="en-US" sz="2800" b="1" dirty="0">
                <a:solidFill>
                  <a:srgbClr val="FF0000"/>
                </a:solidFill>
                <a:latin typeface="+mj-ea"/>
                <a:ea typeface="+mj-ea"/>
                <a:cs typeface="HanziPen SC" charset="-122"/>
              </a:rPr>
              <a:t>分析：</a:t>
            </a:r>
            <a:r>
              <a:rPr lang="zh-CN" altLang="en-US" sz="2800" b="1" dirty="0">
                <a:solidFill>
                  <a:prstClr val="black"/>
                </a:solidFill>
                <a:latin typeface="华文仿宋" panose="02010600040101010101" pitchFamily="2" charset="-122"/>
                <a:cs typeface="HanziPen SC" charset="-122"/>
              </a:rPr>
              <a:t>景阳冈不可能同时具有古木参天、沙丘起伏、莽草无涯这三个互相反对的性质。</a:t>
            </a:r>
            <a:endParaRPr lang="en-US" altLang="zh-CN" sz="3600" b="1" dirty="0">
              <a:solidFill>
                <a:prstClr val="black"/>
              </a:solidFill>
              <a:effectLst>
                <a:reflection blurRad="6350" stA="55000" endA="300" endPos="45500" dir="5400000" sy="-100000" algn="bl" rotWithShape="0"/>
              </a:effectLst>
              <a:latin typeface="Hannotate SC" charset="-122"/>
              <a:ea typeface="Hannotate SC" charset="-122"/>
              <a:cs typeface="Hannotate SC" charset="-122"/>
            </a:endParaRPr>
          </a:p>
          <a:p>
            <a:pPr marL="0" indent="0" fontAlgn="auto">
              <a:lnSpc>
                <a:spcPct val="140000"/>
              </a:lnSpc>
              <a:spcAft>
                <a:spcPts val="0"/>
              </a:spcAft>
              <a:buNone/>
              <a:defRPr/>
            </a:pPr>
            <a:endParaRPr lang="en-US" altLang="zh-CN" sz="2800" b="1" dirty="0">
              <a:latin typeface="+mj-ea"/>
              <a:ea typeface="+mj-ea"/>
              <a:cs typeface="HanziPen SC" charset="-122"/>
            </a:endParaRPr>
          </a:p>
          <a:p>
            <a:pPr marL="0" indent="0" fontAlgn="auto">
              <a:lnSpc>
                <a:spcPct val="150000"/>
              </a:lnSpc>
              <a:spcAft>
                <a:spcPts val="0"/>
              </a:spcAft>
              <a:buNone/>
              <a:defRPr/>
            </a:pPr>
            <a:endParaRPr lang="en-US" altLang="zh-CN" b="1" dirty="0">
              <a:latin typeface="HanziPen SC" charset="-122"/>
              <a:ea typeface="HanziPen SC" charset="-122"/>
              <a:cs typeface="HanziPen SC" charset="-122"/>
            </a:endParaRPr>
          </a:p>
        </p:txBody>
      </p:sp>
    </p:spTree>
    <p:extLst>
      <p:ext uri="{BB962C8B-B14F-4D97-AF65-F5344CB8AC3E}">
        <p14:creationId xmlns:p14="http://schemas.microsoft.com/office/powerpoint/2010/main" val="3221260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heel(1)">
                                      <p:cBhvr>
                                        <p:cTn id="7" dur="20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wheel(1)">
                                      <p:cBhvr>
                                        <p:cTn id="12" dur="20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heel(1)">
                                      <p:cBhvr>
                                        <p:cTn id="17" dur="2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txBox="1">
            <a:spLocks/>
          </p:cNvSpPr>
          <p:nvPr/>
        </p:nvSpPr>
        <p:spPr>
          <a:xfrm>
            <a:off x="344488" y="548680"/>
            <a:ext cx="9036496" cy="2088232"/>
          </a:xfrm>
          <a:prstGeom prst="rect">
            <a:avLst/>
          </a:prstGeom>
        </p:spPr>
        <p:txBody>
          <a:bodyPr rtlCol="0">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150000"/>
              </a:lnSpc>
              <a:spcAft>
                <a:spcPts val="0"/>
              </a:spcAft>
              <a:buNone/>
              <a:defRPr/>
            </a:pPr>
            <a:r>
              <a:rPr lang="zh-CN" altLang="en-US" sz="2800" b="1" dirty="0">
                <a:latin typeface="HanziPen SC" charset="-122"/>
                <a:ea typeface="HanziPen SC" charset="-122"/>
                <a:cs typeface="HanziPen SC" charset="-122"/>
              </a:rPr>
              <a:t>例</a:t>
            </a:r>
            <a:r>
              <a:rPr lang="en-US" altLang="zh-CN" sz="2800" b="1" dirty="0">
                <a:latin typeface="HanziPen SC" charset="-122"/>
                <a:ea typeface="HanziPen SC" charset="-122"/>
                <a:cs typeface="HanziPen SC" charset="-122"/>
              </a:rPr>
              <a:t>3</a:t>
            </a:r>
            <a:r>
              <a:rPr lang="zh-CN" altLang="en-US" sz="2800" b="1" dirty="0">
                <a:latin typeface="HanziPen SC" charset="-122"/>
                <a:ea typeface="HanziPen SC" charset="-122"/>
                <a:cs typeface="HanziPen SC" charset="-122"/>
              </a:rPr>
              <a:t>： 中国古代楚国有个卖矛和盾的人，他说，我的矛能刺穿天下所有的盾；我的盾天下所有的矛都刺不穿。有人问：用你的矛来刺你的盾，会怎样呢？</a:t>
            </a:r>
            <a:endParaRPr lang="en-US" altLang="zh-CN" sz="2800" b="1" dirty="0">
              <a:latin typeface="HanziPen SC" charset="-122"/>
              <a:ea typeface="HanziPen SC" charset="-122"/>
              <a:cs typeface="HanziPen SC" charset="-122"/>
            </a:endParaRPr>
          </a:p>
        </p:txBody>
      </p:sp>
      <p:sp>
        <p:nvSpPr>
          <p:cNvPr id="2" name="文本框 1"/>
          <p:cNvSpPr txBox="1"/>
          <p:nvPr/>
        </p:nvSpPr>
        <p:spPr>
          <a:xfrm>
            <a:off x="182216" y="2852936"/>
            <a:ext cx="9361040" cy="2614305"/>
          </a:xfrm>
          <a:prstGeom prst="rect">
            <a:avLst/>
          </a:prstGeom>
          <a:noFill/>
        </p:spPr>
        <p:txBody>
          <a:bodyPr wrap="square" rtlCol="0">
            <a:spAutoFit/>
          </a:bodyPr>
          <a:lstStyle/>
          <a:p>
            <a:pPr>
              <a:lnSpc>
                <a:spcPct val="150000"/>
              </a:lnSpc>
            </a:pPr>
            <a:r>
              <a:rPr lang="zh-CN" altLang="en-US" sz="2800" b="1" dirty="0">
                <a:solidFill>
                  <a:srgbClr val="FF0000"/>
                </a:solidFill>
              </a:rPr>
              <a:t>分析：</a:t>
            </a:r>
            <a:r>
              <a:rPr lang="zh-CN" altLang="en-US" sz="2800" b="1" dirty="0"/>
              <a:t>这个楚人所作的两个断定，虽然不具有“</a:t>
            </a:r>
            <a:r>
              <a:rPr lang="en-US" altLang="zh-CN" sz="2800" b="1" dirty="0"/>
              <a:t>A</a:t>
            </a:r>
            <a:r>
              <a:rPr lang="zh-CN" altLang="en-US" sz="2800" b="1" dirty="0"/>
              <a:t>并且非</a:t>
            </a:r>
            <a:r>
              <a:rPr lang="en-US" altLang="zh-CN" sz="2800" b="1" dirty="0"/>
              <a:t>A</a:t>
            </a:r>
            <a:r>
              <a:rPr lang="zh-CN" altLang="en-US" sz="2800" b="1" dirty="0"/>
              <a:t>”这种直接自相矛盾的形式，但可推出两个互相矛盾的结论：第一，我的矛能刺穿我的盾；第二，我的矛不能刺穿我的盾。“自相矛盾”这一成语就出于这个寓言故事。</a:t>
            </a:r>
          </a:p>
        </p:txBody>
      </p:sp>
    </p:spTree>
    <p:extLst>
      <p:ext uri="{BB962C8B-B14F-4D97-AF65-F5344CB8AC3E}">
        <p14:creationId xmlns:p14="http://schemas.microsoft.com/office/powerpoint/2010/main" val="295244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4294967295"/>
          </p:nvPr>
        </p:nvSpPr>
        <p:spPr>
          <a:xfrm>
            <a:off x="272480" y="332656"/>
            <a:ext cx="8139112" cy="623540"/>
          </a:xfrm>
        </p:spPr>
        <p:txBody>
          <a:bodyPr>
            <a:normAutofit lnSpcReduction="10000"/>
          </a:bodyPr>
          <a:lstStyle/>
          <a:p>
            <a:pPr marL="0" indent="0">
              <a:buNone/>
            </a:pPr>
            <a:r>
              <a:rPr lang="en-US" altLang="zh-CN" sz="3600" b="1" dirty="0"/>
              <a:t>2. </a:t>
            </a:r>
            <a:r>
              <a:rPr lang="zh-CN" altLang="en-US" sz="3600" b="1" dirty="0"/>
              <a:t>逻辑学的研究对象</a:t>
            </a:r>
            <a:endParaRPr lang="zh-CN" altLang="en-US" sz="3600" b="1" dirty="0">
              <a:solidFill>
                <a:schemeClr val="accent5">
                  <a:lumMod val="50000"/>
                </a:schemeClr>
              </a:solidFill>
              <a:effectLst>
                <a:glow rad="139700">
                  <a:schemeClr val="accent5">
                    <a:satMod val="175000"/>
                    <a:alpha val="40000"/>
                  </a:schemeClr>
                </a:glow>
                <a:reflection blurRad="6350" stA="55000" endA="300" endPos="45500" dir="5400000" sy="-100000" algn="bl" rotWithShape="0"/>
              </a:effectLst>
              <a:latin typeface="Hannotate SC" charset="-122"/>
              <a:ea typeface="Hannotate SC" charset="-122"/>
              <a:cs typeface="Hannotate SC" charset="-122"/>
            </a:endParaRPr>
          </a:p>
        </p:txBody>
      </p:sp>
      <p:sp>
        <p:nvSpPr>
          <p:cNvPr id="4" name="文本占位符 6"/>
          <p:cNvSpPr>
            <a:spLocks noGrp="1"/>
          </p:cNvSpPr>
          <p:nvPr>
            <p:ph type="body" sz="quarter" idx="11"/>
          </p:nvPr>
        </p:nvSpPr>
        <p:spPr>
          <a:xfrm>
            <a:off x="272480" y="1772816"/>
            <a:ext cx="8784976" cy="4000500"/>
          </a:xfrm>
        </p:spPr>
        <p:txBody>
          <a:bodyPr rtlCol="0">
            <a:normAutofit/>
          </a:bodyPr>
          <a:lstStyle/>
          <a:p>
            <a:pPr>
              <a:lnSpc>
                <a:spcPct val="150000"/>
              </a:lnSpc>
              <a:buFont typeface="Wingdings" panose="05000000000000000000" pitchFamily="2" charset="2"/>
              <a:buChar char="n"/>
              <a:defRPr/>
            </a:pPr>
            <a:r>
              <a:rPr lang="zh-CN" altLang="en-US" b="1" dirty="0"/>
              <a:t>排中律的主要内容和作用：</a:t>
            </a:r>
            <a:endParaRPr lang="en-US" altLang="zh-CN" b="1" dirty="0"/>
          </a:p>
          <a:p>
            <a:pPr marL="0" indent="0">
              <a:lnSpc>
                <a:spcPct val="150000"/>
              </a:lnSpc>
              <a:buNone/>
              <a:defRPr/>
            </a:pPr>
            <a:r>
              <a:rPr lang="en-US" altLang="zh-CN" b="1" dirty="0"/>
              <a:t>        </a:t>
            </a:r>
            <a:r>
              <a:rPr lang="zh-CN" altLang="en-US" b="1" dirty="0"/>
              <a:t>在同一思维过程中，矛盾命题不可能同假，必有一真。其主要作用在于保证思维的明确性。</a:t>
            </a:r>
            <a:endParaRPr lang="en-US" altLang="zh-CN" b="1" dirty="0">
              <a:solidFill>
                <a:srgbClr val="7030A0"/>
              </a:solidFill>
              <a:effectLst>
                <a:glow rad="63500">
                  <a:schemeClr val="accent4">
                    <a:satMod val="175000"/>
                    <a:alpha val="40000"/>
                  </a:schemeClr>
                </a:glow>
              </a:effectLst>
              <a:latin typeface="HanziPen SC" charset="-122"/>
              <a:ea typeface="HanziPen SC" charset="-122"/>
              <a:cs typeface="HanziPen SC" charset="-122"/>
            </a:endParaRPr>
          </a:p>
          <a:p>
            <a:pPr marL="0" indent="0">
              <a:lnSpc>
                <a:spcPct val="150000"/>
              </a:lnSpc>
              <a:buNone/>
              <a:defRPr/>
            </a:pPr>
            <a:endParaRPr lang="en-US" altLang="zh-CN" sz="3000" b="1" dirty="0">
              <a:solidFill>
                <a:srgbClr val="0070C0"/>
              </a:solidFill>
              <a:effectLst>
                <a:glow rad="63500">
                  <a:schemeClr val="accent4">
                    <a:satMod val="175000"/>
                    <a:alpha val="40000"/>
                  </a:schemeClr>
                </a:glow>
              </a:effectLst>
              <a:latin typeface="HanziPen SC" charset="-122"/>
              <a:ea typeface="HanziPen SC" charset="-122"/>
              <a:cs typeface="HanziPen SC" charset="-122"/>
            </a:endParaRPr>
          </a:p>
        </p:txBody>
      </p:sp>
    </p:spTree>
    <p:extLst>
      <p:ext uri="{BB962C8B-B14F-4D97-AF65-F5344CB8AC3E}">
        <p14:creationId xmlns:p14="http://schemas.microsoft.com/office/powerpoint/2010/main" val="220078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circle(in)">
                                      <p:cBhvr>
                                        <p:cTn id="14"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4294967295"/>
          </p:nvPr>
        </p:nvSpPr>
        <p:spPr>
          <a:xfrm>
            <a:off x="272480" y="404664"/>
            <a:ext cx="8139112" cy="623540"/>
          </a:xfrm>
        </p:spPr>
        <p:txBody>
          <a:bodyPr>
            <a:normAutofit lnSpcReduction="10000"/>
          </a:bodyPr>
          <a:lstStyle/>
          <a:p>
            <a:pPr marL="0" indent="0">
              <a:buNone/>
            </a:pPr>
            <a:r>
              <a:rPr lang="en-US" altLang="zh-CN" sz="3600" b="1" dirty="0"/>
              <a:t>2. </a:t>
            </a:r>
            <a:r>
              <a:rPr lang="zh-CN" altLang="en-US" sz="3600" b="1" dirty="0"/>
              <a:t>逻辑学的研究对象</a:t>
            </a:r>
            <a:endParaRPr lang="zh-CN" altLang="en-US" sz="3600" b="1" dirty="0">
              <a:solidFill>
                <a:schemeClr val="accent5">
                  <a:lumMod val="50000"/>
                </a:schemeClr>
              </a:solidFill>
              <a:effectLst>
                <a:glow rad="139700">
                  <a:schemeClr val="accent5">
                    <a:satMod val="175000"/>
                    <a:alpha val="40000"/>
                  </a:schemeClr>
                </a:glow>
                <a:reflection blurRad="6350" stA="55000" endA="300" endPos="45500" dir="5400000" sy="-100000" algn="bl" rotWithShape="0"/>
              </a:effectLst>
              <a:latin typeface="Hannotate SC" charset="-122"/>
              <a:ea typeface="Hannotate SC" charset="-122"/>
              <a:cs typeface="Hannotate SC" charset="-122"/>
            </a:endParaRPr>
          </a:p>
        </p:txBody>
      </p:sp>
      <p:sp>
        <p:nvSpPr>
          <p:cNvPr id="4" name="文本占位符 6"/>
          <p:cNvSpPr>
            <a:spLocks noGrp="1"/>
          </p:cNvSpPr>
          <p:nvPr>
            <p:ph type="body" sz="quarter" idx="11"/>
          </p:nvPr>
        </p:nvSpPr>
        <p:spPr>
          <a:xfrm>
            <a:off x="272480" y="1628800"/>
            <a:ext cx="8915249" cy="4176464"/>
          </a:xfrm>
        </p:spPr>
        <p:txBody>
          <a:bodyPr rtlCol="0">
            <a:normAutofit lnSpcReduction="10000"/>
          </a:bodyPr>
          <a:lstStyle/>
          <a:p>
            <a:pPr marL="0" indent="0">
              <a:lnSpc>
                <a:spcPct val="150000"/>
              </a:lnSpc>
              <a:buNone/>
              <a:defRPr/>
            </a:pPr>
            <a:r>
              <a:rPr lang="zh-CN" altLang="en-US" b="1" dirty="0"/>
              <a:t>排中律的要求和违反排中律的逻辑错误</a:t>
            </a:r>
            <a:endParaRPr lang="en-US" altLang="zh-CN" b="1" dirty="0"/>
          </a:p>
          <a:p>
            <a:pPr marL="0" indent="0">
              <a:lnSpc>
                <a:spcPct val="150000"/>
              </a:lnSpc>
              <a:buNone/>
              <a:defRPr/>
            </a:pPr>
            <a:r>
              <a:rPr lang="zh-CN" altLang="en-US" b="1" dirty="0">
                <a:highlight>
                  <a:srgbClr val="FFFF00"/>
                </a:highlight>
              </a:rPr>
              <a:t>要求：</a:t>
            </a:r>
            <a:r>
              <a:rPr lang="zh-CN" altLang="en-US" b="1" dirty="0"/>
              <a:t>对两个矛盾命题，不能同时都否定，必须肯定其中之一。</a:t>
            </a:r>
            <a:endParaRPr lang="en-US" altLang="zh-CN" b="1" dirty="0"/>
          </a:p>
          <a:p>
            <a:pPr marL="0" indent="0">
              <a:lnSpc>
                <a:spcPct val="150000"/>
              </a:lnSpc>
              <a:buNone/>
              <a:defRPr/>
            </a:pPr>
            <a:r>
              <a:rPr lang="zh-CN" altLang="en-US" b="1" dirty="0">
                <a:highlight>
                  <a:srgbClr val="FFFF00"/>
                </a:highlight>
              </a:rPr>
              <a:t>违反排中律要求的逻辑错误：</a:t>
            </a:r>
            <a:endParaRPr lang="en-US" altLang="zh-CN" b="1" dirty="0">
              <a:highlight>
                <a:srgbClr val="FFFF00"/>
              </a:highlight>
            </a:endParaRPr>
          </a:p>
          <a:p>
            <a:pPr marL="0" indent="0">
              <a:lnSpc>
                <a:spcPct val="150000"/>
              </a:lnSpc>
              <a:buNone/>
              <a:defRPr/>
            </a:pPr>
            <a:r>
              <a:rPr lang="zh-CN" altLang="en-US" b="1" dirty="0"/>
              <a:t>“不当两不可”，即对两个矛盾命</a:t>
            </a:r>
            <a:endParaRPr lang="en-US" altLang="zh-CN" b="1" dirty="0"/>
          </a:p>
          <a:p>
            <a:pPr marL="0" indent="0">
              <a:lnSpc>
                <a:spcPct val="150000"/>
              </a:lnSpc>
              <a:buNone/>
              <a:defRPr/>
            </a:pPr>
            <a:r>
              <a:rPr lang="zh-CN" altLang="en-US" b="1" dirty="0"/>
              <a:t>题都否定。</a:t>
            </a:r>
            <a:endParaRPr lang="en-US" altLang="zh-CN" b="1" dirty="0">
              <a:solidFill>
                <a:srgbClr val="7030A0"/>
              </a:solidFill>
              <a:effectLst>
                <a:glow rad="63500">
                  <a:schemeClr val="accent4">
                    <a:satMod val="175000"/>
                    <a:alpha val="40000"/>
                  </a:schemeClr>
                </a:glow>
              </a:effectLst>
              <a:latin typeface="HanziPen SC" charset="-122"/>
              <a:ea typeface="HanziPen SC" charset="-122"/>
              <a:cs typeface="HanziPen SC" charset="-122"/>
            </a:endParaRPr>
          </a:p>
          <a:p>
            <a:pPr marL="0" indent="0">
              <a:lnSpc>
                <a:spcPct val="150000"/>
              </a:lnSpc>
              <a:buNone/>
              <a:defRPr/>
            </a:pPr>
            <a:endParaRPr lang="en-US" altLang="zh-CN" sz="3000" b="1" dirty="0">
              <a:solidFill>
                <a:srgbClr val="0070C0"/>
              </a:solidFill>
              <a:effectLst>
                <a:glow rad="63500">
                  <a:schemeClr val="accent4">
                    <a:satMod val="175000"/>
                    <a:alpha val="40000"/>
                  </a:schemeClr>
                </a:glow>
              </a:effectLst>
              <a:latin typeface="HanziPen SC" charset="-122"/>
              <a:ea typeface="HanziPen SC" charset="-122"/>
              <a:cs typeface="HanziPen SC" charset="-122"/>
            </a:endParaRPr>
          </a:p>
        </p:txBody>
      </p:sp>
    </p:spTree>
    <p:extLst>
      <p:ext uri="{BB962C8B-B14F-4D97-AF65-F5344CB8AC3E}">
        <p14:creationId xmlns:p14="http://schemas.microsoft.com/office/powerpoint/2010/main" val="3656679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down)">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circle(in)">
                                      <p:cBhvr>
                                        <p:cTn id="19" dur="2000"/>
                                        <p:tgtEl>
                                          <p:spTgt spid="4">
                                            <p:txEl>
                                              <p:pRg st="2" end="2"/>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ircle(in)">
                                      <p:cBhvr>
                                        <p:cTn id="22" dur="2000"/>
                                        <p:tgtEl>
                                          <p:spTgt spid="4">
                                            <p:txEl>
                                              <p:pRg st="3" end="3"/>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circle(in)">
                                      <p:cBhvr>
                                        <p:cTn id="25"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占位符 3"/>
          <p:cNvSpPr>
            <a:spLocks noGrp="1"/>
          </p:cNvSpPr>
          <p:nvPr>
            <p:ph type="body" sz="quarter" idx="10"/>
          </p:nvPr>
        </p:nvSpPr>
        <p:spPr>
          <a:xfrm>
            <a:off x="102962" y="260648"/>
            <a:ext cx="9115920" cy="1785938"/>
          </a:xfrm>
        </p:spPr>
        <p:txBody>
          <a:bodyPr>
            <a:scene3d>
              <a:camera prst="orthographicFront"/>
              <a:lightRig rig="threePt" dir="t"/>
            </a:scene3d>
            <a:sp3d extrusionH="57150">
              <a:bevelT w="38100" h="38100" prst="angle"/>
            </a:sp3d>
          </a:bodyPr>
          <a:lstStyle/>
          <a:p>
            <a:pPr>
              <a:buFont typeface="Arial" charset="0"/>
              <a:buNone/>
            </a:pPr>
            <a:r>
              <a:rPr lang="zh-CN" altLang="en-US" sz="3600" b="1" dirty="0">
                <a:effectLst>
                  <a:reflection blurRad="6350" stA="55000" endA="300" endPos="45500" dir="5400000" sy="-100000" algn="bl" rotWithShape="0"/>
                </a:effectLst>
                <a:latin typeface="Hannotate SC" charset="-122"/>
                <a:ea typeface="Hannotate SC" charset="-122"/>
                <a:cs typeface="Hannotate SC" charset="-122"/>
              </a:rPr>
              <a:t>例：</a:t>
            </a:r>
            <a:endParaRPr lang="zh-CN" altLang="en-US" sz="4800" dirty="0">
              <a:solidFill>
                <a:schemeClr val="bg1"/>
              </a:solidFill>
              <a:effectLst>
                <a:reflection blurRad="6350" stA="55000" endA="300" endPos="45500" dir="5400000" sy="-100000" algn="bl" rotWithShape="0"/>
              </a:effectLst>
            </a:endParaRPr>
          </a:p>
        </p:txBody>
      </p:sp>
      <p:sp>
        <p:nvSpPr>
          <p:cNvPr id="7" name="文本占位符 6"/>
          <p:cNvSpPr txBox="1">
            <a:spLocks/>
          </p:cNvSpPr>
          <p:nvPr/>
        </p:nvSpPr>
        <p:spPr>
          <a:xfrm>
            <a:off x="103029" y="1628800"/>
            <a:ext cx="9777536" cy="4104456"/>
          </a:xfrm>
          <a:prstGeom prst="rect">
            <a:avLst/>
          </a:prstGeom>
        </p:spPr>
        <p:txBody>
          <a:bodyPr rtlCol="0">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150000"/>
              </a:lnSpc>
              <a:spcAft>
                <a:spcPts val="0"/>
              </a:spcAft>
              <a:buNone/>
              <a:defRPr/>
            </a:pPr>
            <a:r>
              <a:rPr lang="zh-CN" altLang="en-US" b="1" dirty="0"/>
              <a:t>如说：“这世上有鬼，这是迷信，我不同意。但要是就此断定世上无鬼，我也不同意。”</a:t>
            </a:r>
            <a:endParaRPr lang="en-US" altLang="zh-CN" b="1" dirty="0"/>
          </a:p>
          <a:p>
            <a:pPr marL="0" indent="0" fontAlgn="auto">
              <a:lnSpc>
                <a:spcPct val="150000"/>
              </a:lnSpc>
              <a:spcAft>
                <a:spcPts val="0"/>
              </a:spcAft>
              <a:buNone/>
              <a:defRPr/>
            </a:pPr>
            <a:r>
              <a:rPr lang="zh-CN" altLang="en-US" b="1" dirty="0">
                <a:solidFill>
                  <a:srgbClr val="FF0000"/>
                </a:solidFill>
              </a:rPr>
              <a:t>分析</a:t>
            </a:r>
            <a:r>
              <a:rPr lang="zh-CN" altLang="en-US" b="1" dirty="0"/>
              <a:t>：这一议论对“世上有鬼”和“世上无鬼”两个互相矛盾的命题，同时都否定，违反排中律的要求，犯“不当两不可”的逻辑错误。</a:t>
            </a:r>
          </a:p>
        </p:txBody>
      </p:sp>
    </p:spTree>
    <p:extLst>
      <p:ext uri="{BB962C8B-B14F-4D97-AF65-F5344CB8AC3E}">
        <p14:creationId xmlns:p14="http://schemas.microsoft.com/office/powerpoint/2010/main" val="17075724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9186FC5-FF47-4582-B219-439C2BFD60F6}"/>
              </a:ext>
            </a:extLst>
          </p:cNvPr>
          <p:cNvSpPr/>
          <p:nvPr/>
        </p:nvSpPr>
        <p:spPr>
          <a:xfrm>
            <a:off x="0" y="260648"/>
            <a:ext cx="9577064" cy="5016758"/>
          </a:xfrm>
          <a:prstGeom prst="rect">
            <a:avLst/>
          </a:prstGeom>
        </p:spPr>
        <p:txBody>
          <a:bodyPr wrap="square">
            <a:spAutoFit/>
          </a:bodyPr>
          <a:lstStyle/>
          <a:p>
            <a:r>
              <a:rPr lang="zh-CN" altLang="en-US" sz="3200" dirty="0">
                <a:latin typeface="华文新魏" panose="02010800040101010101" pitchFamily="2" charset="-122"/>
                <a:ea typeface="华文新魏" panose="02010800040101010101" pitchFamily="2" charset="-122"/>
              </a:rPr>
              <a:t>莎士比亚在</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威尼斯商人</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中，写富家少女鲍细娅品貌双全，贵族子弟、公子王孙纷纷向她求婚。鲍细娅按照其父遗嘱，由求婚者猜盒定婚。鲍细娅有金、银、铅三个盒子，分别刻有三句话，其中只有一个盒子放有鲍细娅肖像。求婚者通过这三句话，猜中鲍细娅的肖像放在哪只盒子里，就嫁给谁。三句话中，只有一句是真的。三个盒子上刻的三句话分别是：</a:t>
            </a:r>
          </a:p>
          <a:p>
            <a:r>
              <a:rPr lang="zh-CN" altLang="en-US" sz="3200" dirty="0">
                <a:latin typeface="华文新魏" panose="02010800040101010101" pitchFamily="2" charset="-122"/>
                <a:ea typeface="华文新魏" panose="02010800040101010101" pitchFamily="2" charset="-122"/>
              </a:rPr>
              <a:t>　</a:t>
            </a:r>
            <a:r>
              <a:rPr lang="en-US" altLang="zh-CN" sz="3200" dirty="0">
                <a:latin typeface="华文新魏" panose="02010800040101010101" pitchFamily="2" charset="-122"/>
                <a:ea typeface="华文新魏" panose="02010800040101010101" pitchFamily="2" charset="-122"/>
              </a:rPr>
              <a:t>(1)</a:t>
            </a:r>
            <a:r>
              <a:rPr lang="zh-CN" altLang="en-US" sz="3200" dirty="0">
                <a:latin typeface="华文新魏" panose="02010800040101010101" pitchFamily="2" charset="-122"/>
                <a:ea typeface="华文新魏" panose="02010800040101010101" pitchFamily="2" charset="-122"/>
              </a:rPr>
              <a:t>金盒子：“肖像不在此盒中。”</a:t>
            </a:r>
            <a:endParaRPr lang="en-US" altLang="zh-CN" sz="3200" dirty="0">
              <a:latin typeface="华文新魏" panose="02010800040101010101" pitchFamily="2" charset="-122"/>
              <a:ea typeface="华文新魏" panose="02010800040101010101" pitchFamily="2" charset="-122"/>
            </a:endParaRPr>
          </a:p>
          <a:p>
            <a:r>
              <a:rPr lang="zh-CN" altLang="en-US" sz="3200" dirty="0">
                <a:latin typeface="华文新魏" panose="02010800040101010101" pitchFamily="2" charset="-122"/>
                <a:ea typeface="华文新魏" panose="02010800040101010101" pitchFamily="2" charset="-122"/>
              </a:rPr>
              <a:t>　</a:t>
            </a:r>
            <a:r>
              <a:rPr lang="en-US" altLang="zh-CN" sz="3200" dirty="0">
                <a:latin typeface="华文新魏" panose="02010800040101010101" pitchFamily="2" charset="-122"/>
                <a:ea typeface="华文新魏" panose="02010800040101010101" pitchFamily="2" charset="-122"/>
              </a:rPr>
              <a:t>(2)</a:t>
            </a:r>
            <a:r>
              <a:rPr lang="zh-CN" altLang="en-US" sz="3200" dirty="0">
                <a:latin typeface="华文新魏" panose="02010800040101010101" pitchFamily="2" charset="-122"/>
                <a:ea typeface="华文新魏" panose="02010800040101010101" pitchFamily="2" charset="-122"/>
              </a:rPr>
              <a:t>银盒子：“肖像在铅盒中。”　</a:t>
            </a:r>
            <a:endParaRPr lang="en-US" altLang="zh-CN" sz="3200" dirty="0">
              <a:latin typeface="华文新魏" panose="02010800040101010101" pitchFamily="2" charset="-122"/>
              <a:ea typeface="华文新魏" panose="02010800040101010101" pitchFamily="2" charset="-122"/>
            </a:endParaRPr>
          </a:p>
          <a:p>
            <a:r>
              <a:rPr lang="en-US" altLang="zh-CN" sz="3200" dirty="0">
                <a:latin typeface="华文新魏" panose="02010800040101010101" pitchFamily="2" charset="-122"/>
                <a:ea typeface="华文新魏" panose="02010800040101010101" pitchFamily="2" charset="-122"/>
              </a:rPr>
              <a:t>    (3)</a:t>
            </a:r>
            <a:r>
              <a:rPr lang="zh-CN" altLang="en-US" sz="3200" dirty="0">
                <a:latin typeface="华文新魏" panose="02010800040101010101" pitchFamily="2" charset="-122"/>
                <a:ea typeface="华文新魏" panose="02010800040101010101" pitchFamily="2" charset="-122"/>
              </a:rPr>
              <a:t>铅盒子：“肖像不在此盒中。”</a:t>
            </a:r>
          </a:p>
        </p:txBody>
      </p:sp>
      <p:pic>
        <p:nvPicPr>
          <p:cNvPr id="3" name="图片 2">
            <a:extLst>
              <a:ext uri="{FF2B5EF4-FFF2-40B4-BE49-F238E27FC236}">
                <a16:creationId xmlns:a16="http://schemas.microsoft.com/office/drawing/2014/main" id="{0FAD5107-BE41-4D29-91ED-0D318040B60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90943" l="6833" r="86000">
                        <a14:backgroundMark x1="19667" y1="1241" x2="48083" y2="29280"/>
                      </a14:backgroundRemoval>
                    </a14:imgEffect>
                  </a14:imgLayer>
                </a14:imgProps>
              </a:ext>
            </a:extLst>
          </a:blip>
          <a:srcRect l="7269" t="11039" r="14951" b="19697"/>
          <a:stretch/>
        </p:blipFill>
        <p:spPr>
          <a:xfrm>
            <a:off x="6593632" y="4760139"/>
            <a:ext cx="3312368" cy="1981229"/>
          </a:xfrm>
          <a:prstGeom prst="rect">
            <a:avLst/>
          </a:prstGeom>
        </p:spPr>
      </p:pic>
    </p:spTree>
    <p:extLst>
      <p:ext uri="{BB962C8B-B14F-4D97-AF65-F5344CB8AC3E}">
        <p14:creationId xmlns:p14="http://schemas.microsoft.com/office/powerpoint/2010/main" val="3945105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8640"/>
            <a:ext cx="9152064" cy="990600"/>
          </a:xfrm>
        </p:spPr>
        <p:txBody>
          <a:bodyPr/>
          <a:lstStyle/>
          <a:p>
            <a:r>
              <a:rPr lang="en-US" altLang="zh-CN" sz="3600" b="1" dirty="0"/>
              <a:t>2. </a:t>
            </a:r>
            <a:r>
              <a:rPr lang="zh-CN" altLang="en-US" sz="3600" b="1" dirty="0"/>
              <a:t>逻辑学的研究对象</a:t>
            </a:r>
            <a:endParaRPr lang="en-US" altLang="zh-CN" sz="3600" b="1" dirty="0"/>
          </a:p>
        </p:txBody>
      </p:sp>
      <p:sp>
        <p:nvSpPr>
          <p:cNvPr id="3" name="内容占位符 2"/>
          <p:cNvSpPr>
            <a:spLocks noGrp="1"/>
          </p:cNvSpPr>
          <p:nvPr>
            <p:ph sz="quarter" idx="1"/>
          </p:nvPr>
        </p:nvSpPr>
        <p:spPr>
          <a:xfrm>
            <a:off x="164468" y="2060848"/>
            <a:ext cx="9577064" cy="5112568"/>
          </a:xfrm>
        </p:spPr>
        <p:txBody>
          <a:bodyPr>
            <a:normAutofit/>
          </a:bodyPr>
          <a:lstStyle/>
          <a:p>
            <a:pPr marL="0" lvl="0" indent="0">
              <a:lnSpc>
                <a:spcPct val="200000"/>
              </a:lnSpc>
              <a:spcBef>
                <a:spcPct val="20000"/>
              </a:spcBef>
              <a:buClrTx/>
              <a:buSzTx/>
              <a:buNone/>
              <a:defRPr/>
            </a:pPr>
            <a:r>
              <a:rPr lang="zh-CN" altLang="en-US" sz="2800" b="1" dirty="0">
                <a:solidFill>
                  <a:prstClr val="black"/>
                </a:solidFill>
                <a:latin typeface="Calibri"/>
                <a:ea typeface="宋体" panose="02010600030101010101" pitchFamily="2" charset="-122"/>
              </a:rPr>
              <a:t>        正确的思维必须满足</a:t>
            </a:r>
            <a:r>
              <a:rPr lang="zh-CN" altLang="en-US" sz="2800" b="1" dirty="0">
                <a:solidFill>
                  <a:srgbClr val="FF0000"/>
                </a:solidFill>
                <a:latin typeface="Calibri"/>
                <a:ea typeface="宋体" panose="02010600030101010101" pitchFamily="2" charset="-122"/>
              </a:rPr>
              <a:t>确定性</a:t>
            </a:r>
            <a:r>
              <a:rPr lang="zh-CN" altLang="en-US" sz="2800" b="1" dirty="0">
                <a:solidFill>
                  <a:prstClr val="black"/>
                </a:solidFill>
                <a:latin typeface="Calibri"/>
                <a:ea typeface="宋体" panose="02010600030101010101" pitchFamily="2" charset="-122"/>
              </a:rPr>
              <a:t>和</a:t>
            </a:r>
            <a:r>
              <a:rPr lang="zh-CN" altLang="en-US" sz="2800" b="1" dirty="0">
                <a:solidFill>
                  <a:srgbClr val="FF0000"/>
                </a:solidFill>
                <a:latin typeface="Calibri"/>
                <a:ea typeface="宋体" panose="02010600030101010101" pitchFamily="2" charset="-122"/>
              </a:rPr>
              <a:t>协调（不矛盾）性</a:t>
            </a:r>
            <a:r>
              <a:rPr lang="zh-CN" altLang="en-US" sz="2800" b="1" dirty="0">
                <a:solidFill>
                  <a:prstClr val="black"/>
                </a:solidFill>
                <a:latin typeface="Calibri"/>
                <a:ea typeface="宋体" panose="02010600030101010101" pitchFamily="2" charset="-122"/>
              </a:rPr>
              <a:t>。同一律、矛盾律和排中律规范思维的确定性与协调性，它们构成了理性思维最基本的前提与预设，也是逻辑系统所赖以建构的最基本的指导法则。</a:t>
            </a:r>
            <a:endParaRPr lang="en-US" altLang="zh-CN" sz="2800" b="1" dirty="0">
              <a:solidFill>
                <a:prstClr val="black"/>
              </a:solidFill>
              <a:latin typeface="Calibri"/>
              <a:ea typeface="宋体" panose="02010600030101010101" pitchFamily="2" charset="-122"/>
            </a:endParaRPr>
          </a:p>
          <a:p>
            <a:pPr marL="0" indent="0">
              <a:buNone/>
            </a:pPr>
            <a:endParaRPr lang="en-US" altLang="zh-CN" b="1" dirty="0"/>
          </a:p>
        </p:txBody>
      </p:sp>
    </p:spTree>
    <p:extLst>
      <p:ext uri="{BB962C8B-B14F-4D97-AF65-F5344CB8AC3E}">
        <p14:creationId xmlns:p14="http://schemas.microsoft.com/office/powerpoint/2010/main" val="2651307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730" y="188640"/>
            <a:ext cx="9152064" cy="990600"/>
          </a:xfrm>
        </p:spPr>
        <p:txBody>
          <a:bodyPr/>
          <a:lstStyle/>
          <a:p>
            <a:r>
              <a:rPr lang="en-US" altLang="zh-CN" sz="3600" b="1" dirty="0"/>
              <a:t>3 </a:t>
            </a:r>
            <a:r>
              <a:rPr lang="zh-CN" altLang="en-US" sz="3600" b="1" dirty="0"/>
              <a:t>逻辑学的性质和作用</a:t>
            </a:r>
          </a:p>
        </p:txBody>
      </p:sp>
      <p:sp>
        <p:nvSpPr>
          <p:cNvPr id="3" name="内容占位符 2"/>
          <p:cNvSpPr>
            <a:spLocks noGrp="1"/>
          </p:cNvSpPr>
          <p:nvPr>
            <p:ph sz="quarter" idx="1"/>
          </p:nvPr>
        </p:nvSpPr>
        <p:spPr>
          <a:xfrm>
            <a:off x="142341" y="1757164"/>
            <a:ext cx="9433048" cy="4495800"/>
          </a:xfrm>
        </p:spPr>
        <p:txBody>
          <a:bodyPr/>
          <a:lstStyle/>
          <a:p>
            <a:r>
              <a:rPr lang="zh-CN" altLang="en-US" b="1" dirty="0"/>
              <a:t>（</a:t>
            </a:r>
            <a:r>
              <a:rPr lang="en-US" altLang="zh-CN" b="1" dirty="0"/>
              <a:t>1</a:t>
            </a:r>
            <a:r>
              <a:rPr lang="zh-CN" altLang="en-US" b="1" dirty="0"/>
              <a:t>）</a:t>
            </a:r>
            <a:r>
              <a:rPr lang="en-US" altLang="zh-CN" b="1" dirty="0"/>
              <a:t> </a:t>
            </a:r>
            <a:r>
              <a:rPr lang="zh-CN" altLang="en-US" b="1" dirty="0"/>
              <a:t>逻辑学的性质</a:t>
            </a:r>
            <a:endParaRPr lang="en-US" altLang="zh-CN" b="1" dirty="0"/>
          </a:p>
          <a:p>
            <a:pPr marL="0" indent="0">
              <a:buNone/>
            </a:pPr>
            <a:r>
              <a:rPr lang="en-US" altLang="zh-CN" dirty="0"/>
              <a:t> </a:t>
            </a:r>
            <a:r>
              <a:rPr lang="zh-CN" altLang="en-US" dirty="0"/>
              <a:t>   </a:t>
            </a:r>
            <a:r>
              <a:rPr lang="zh-CN" altLang="en-US" b="1" dirty="0"/>
              <a:t>逻辑学的独特研究对象，决定了它具有区别于其他学科的独特性质：</a:t>
            </a:r>
          </a:p>
        </p:txBody>
      </p:sp>
      <p:sp>
        <p:nvSpPr>
          <p:cNvPr id="4" name="卷形: 水平 3">
            <a:extLst>
              <a:ext uri="{FF2B5EF4-FFF2-40B4-BE49-F238E27FC236}">
                <a16:creationId xmlns:a16="http://schemas.microsoft.com/office/drawing/2014/main" id="{A3AE05A2-F6A9-408D-852F-24FD95474E85}"/>
              </a:ext>
            </a:extLst>
          </p:cNvPr>
          <p:cNvSpPr/>
          <p:nvPr/>
        </p:nvSpPr>
        <p:spPr>
          <a:xfrm>
            <a:off x="2324708" y="3210794"/>
            <a:ext cx="2376264" cy="936104"/>
          </a:xfrm>
          <a:prstGeom prst="horizontalScroll">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全人类性</a:t>
            </a:r>
          </a:p>
        </p:txBody>
      </p:sp>
      <p:sp>
        <p:nvSpPr>
          <p:cNvPr id="6" name="卷形: 水平 5">
            <a:extLst>
              <a:ext uri="{FF2B5EF4-FFF2-40B4-BE49-F238E27FC236}">
                <a16:creationId xmlns:a16="http://schemas.microsoft.com/office/drawing/2014/main" id="{2F1AE2AC-9D18-4FA1-B934-4CF6BCB83B26}"/>
              </a:ext>
            </a:extLst>
          </p:cNvPr>
          <p:cNvSpPr/>
          <p:nvPr/>
        </p:nvSpPr>
        <p:spPr>
          <a:xfrm>
            <a:off x="4595766" y="4005064"/>
            <a:ext cx="2376264" cy="936104"/>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基础性</a:t>
            </a:r>
          </a:p>
        </p:txBody>
      </p:sp>
      <p:sp>
        <p:nvSpPr>
          <p:cNvPr id="7" name="卷形: 水平 6">
            <a:extLst>
              <a:ext uri="{FF2B5EF4-FFF2-40B4-BE49-F238E27FC236}">
                <a16:creationId xmlns:a16="http://schemas.microsoft.com/office/drawing/2014/main" id="{0FF290C6-F88A-4A6B-85BD-64B81423B30E}"/>
              </a:ext>
            </a:extLst>
          </p:cNvPr>
          <p:cNvSpPr/>
          <p:nvPr/>
        </p:nvSpPr>
        <p:spPr>
          <a:xfrm>
            <a:off x="2334756" y="4995118"/>
            <a:ext cx="2376264" cy="936104"/>
          </a:xfrm>
          <a:prstGeom prst="horizontalScrol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工具性</a:t>
            </a:r>
          </a:p>
        </p:txBody>
      </p:sp>
      <p:sp>
        <p:nvSpPr>
          <p:cNvPr id="8" name="卷形: 水平 7">
            <a:extLst>
              <a:ext uri="{FF2B5EF4-FFF2-40B4-BE49-F238E27FC236}">
                <a16:creationId xmlns:a16="http://schemas.microsoft.com/office/drawing/2014/main" id="{958A5131-8F8B-4BE4-B807-D101CE4842A3}"/>
              </a:ext>
            </a:extLst>
          </p:cNvPr>
          <p:cNvSpPr/>
          <p:nvPr/>
        </p:nvSpPr>
        <p:spPr>
          <a:xfrm>
            <a:off x="4595766" y="5798718"/>
            <a:ext cx="2376264" cy="936104"/>
          </a:xfrm>
          <a:prstGeom prst="horizont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规范性</a:t>
            </a:r>
          </a:p>
        </p:txBody>
      </p:sp>
    </p:spTree>
    <p:extLst>
      <p:ext uri="{BB962C8B-B14F-4D97-AF65-F5344CB8AC3E}">
        <p14:creationId xmlns:p14="http://schemas.microsoft.com/office/powerpoint/2010/main" val="4079146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730" y="188640"/>
            <a:ext cx="9152064" cy="990600"/>
          </a:xfrm>
        </p:spPr>
        <p:txBody>
          <a:bodyPr/>
          <a:lstStyle/>
          <a:p>
            <a:r>
              <a:rPr lang="en-US" altLang="zh-CN" sz="3600" b="1" dirty="0"/>
              <a:t>3 </a:t>
            </a:r>
            <a:r>
              <a:rPr lang="zh-CN" altLang="en-US" sz="3600" b="1" dirty="0"/>
              <a:t>逻辑学的性质和作用</a:t>
            </a:r>
          </a:p>
        </p:txBody>
      </p:sp>
      <p:sp>
        <p:nvSpPr>
          <p:cNvPr id="3" name="内容占位符 2"/>
          <p:cNvSpPr>
            <a:spLocks noGrp="1"/>
          </p:cNvSpPr>
          <p:nvPr>
            <p:ph sz="quarter" idx="1"/>
          </p:nvPr>
        </p:nvSpPr>
        <p:spPr>
          <a:xfrm>
            <a:off x="167730" y="1484784"/>
            <a:ext cx="9433048" cy="4495800"/>
          </a:xfrm>
        </p:spPr>
        <p:txBody>
          <a:bodyPr>
            <a:normAutofit fontScale="92500" lnSpcReduction="10000"/>
          </a:bodyPr>
          <a:lstStyle/>
          <a:p>
            <a:pPr marL="0" indent="0">
              <a:lnSpc>
                <a:spcPct val="150000"/>
              </a:lnSpc>
              <a:buNone/>
            </a:pPr>
            <a:r>
              <a:rPr lang="zh-CN" altLang="en-US" b="1" dirty="0">
                <a:effectLst>
                  <a:outerShdw blurRad="38100" dist="38100" dir="2700000" algn="tl">
                    <a:srgbClr val="000000">
                      <a:alpha val="43137"/>
                    </a:srgbClr>
                  </a:outerShdw>
                </a:effectLst>
              </a:rPr>
              <a:t>全人类性：</a:t>
            </a:r>
            <a:endParaRPr lang="en-US" altLang="zh-CN" b="1" dirty="0">
              <a:effectLst>
                <a:outerShdw blurRad="38100" dist="38100" dir="2700000" algn="tl">
                  <a:srgbClr val="000000">
                    <a:alpha val="43137"/>
                  </a:srgbClr>
                </a:outerShdw>
              </a:effectLst>
            </a:endParaRPr>
          </a:p>
          <a:p>
            <a:pPr marL="0" indent="0">
              <a:lnSpc>
                <a:spcPct val="150000"/>
              </a:lnSpc>
              <a:buNone/>
            </a:pPr>
            <a:r>
              <a:rPr lang="zh-CN" altLang="en-US" b="1" dirty="0">
                <a:effectLst>
                  <a:outerShdw blurRad="38100" dist="38100" dir="2700000" algn="tl">
                    <a:srgbClr val="000000">
                      <a:alpha val="43137"/>
                    </a:srgbClr>
                  </a:outerShdw>
                </a:effectLst>
              </a:rPr>
              <a:t>        </a:t>
            </a:r>
            <a:r>
              <a:rPr lang="zh-CN" altLang="en-US" b="1" dirty="0"/>
              <a:t>人类的成员千差万别，各民族的语言文化各不相同，但都有思维，这就决定了思维的逻辑形式及其规律之共同性。人们在思想交流与社会交际中，必须运用共同的逻辑形式与方法，遵守思维的逻辑规律。这样，逻辑学就成为适合人类的共同工具。即使因文化不同而在语言表达上有一定差异，但全人类的逻辑是共同的。</a:t>
            </a:r>
          </a:p>
        </p:txBody>
      </p:sp>
      <p:pic>
        <p:nvPicPr>
          <p:cNvPr id="4" name="图片 3">
            <a:extLst>
              <a:ext uri="{FF2B5EF4-FFF2-40B4-BE49-F238E27FC236}">
                <a16:creationId xmlns:a16="http://schemas.microsoft.com/office/drawing/2014/main" id="{AA19F43F-8165-40BE-84D1-5A72E1CBDA2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667" b="99667" l="0" r="95000">
                        <a14:foregroundMark x1="43333" y1="32000" x2="43333" y2="32000"/>
                        <a14:foregroundMark x1="29667" y1="20667" x2="59333" y2="52667"/>
                        <a14:foregroundMark x1="59667" y1="23000" x2="68000" y2="47333"/>
                        <a14:foregroundMark x1="25667" y1="27333" x2="29667" y2="47333"/>
                        <a14:foregroundMark x1="5000" y1="35333" x2="22000" y2="49000"/>
                        <a14:foregroundMark x1="69333" y1="53667" x2="91667" y2="45000"/>
                        <a14:foregroundMark x1="18667" y1="90333" x2="23667" y2="91333"/>
                        <a14:foregroundMark x1="36000" y1="92000" x2="46667" y2="92667"/>
                        <a14:foregroundMark x1="58333" y1="89667" x2="80667" y2="91000"/>
                        <a14:foregroundMark x1="55667" y1="90667" x2="58667" y2="93333"/>
                        <a14:foregroundMark x1="23667" y1="83000" x2="71667" y2="90667"/>
                        <a14:foregroundMark x1="23333" y1="84000" x2="47667" y2="95333"/>
                        <a14:foregroundMark x1="66333" y1="84000" x2="86000" y2="99000"/>
                        <a14:foregroundMark x1="67333" y1="83000" x2="95333" y2="94333"/>
                        <a14:foregroundMark x1="68333" y1="83000" x2="94000" y2="88667"/>
                        <a14:foregroundMark x1="24000" y1="81333" x2="1000" y2="99667"/>
                      </a14:backgroundRemoval>
                    </a14:imgEffect>
                  </a14:imgLayer>
                </a14:imgProps>
              </a:ext>
            </a:extLst>
          </a:blip>
          <a:srcRect t="9680" r="4640"/>
          <a:stretch/>
        </p:blipFill>
        <p:spPr>
          <a:xfrm>
            <a:off x="6537176" y="5085184"/>
            <a:ext cx="1776736" cy="1682832"/>
          </a:xfrm>
          <a:prstGeom prst="rect">
            <a:avLst/>
          </a:prstGeom>
        </p:spPr>
      </p:pic>
    </p:spTree>
    <p:extLst>
      <p:ext uri="{BB962C8B-B14F-4D97-AF65-F5344CB8AC3E}">
        <p14:creationId xmlns:p14="http://schemas.microsoft.com/office/powerpoint/2010/main" val="3404270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3"/>
          <p:cNvSpPr txBox="1">
            <a:spLocks noChangeArrowheads="1"/>
          </p:cNvSpPr>
          <p:nvPr/>
        </p:nvSpPr>
        <p:spPr bwMode="auto">
          <a:xfrm>
            <a:off x="2041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6386" name="Text Box 65"/>
          <p:cNvSpPr txBox="1">
            <a:spLocks noChangeArrowheads="1"/>
          </p:cNvSpPr>
          <p:nvPr/>
        </p:nvSpPr>
        <p:spPr bwMode="gray">
          <a:xfrm flipV="1">
            <a:off x="885534" y="1340769"/>
            <a:ext cx="45719" cy="7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 name="Rectangle 2"/>
          <p:cNvSpPr txBox="1">
            <a:spLocks noChangeArrowheads="1"/>
          </p:cNvSpPr>
          <p:nvPr/>
        </p:nvSpPr>
        <p:spPr bwMode="gray">
          <a:xfrm>
            <a:off x="415464" y="2179609"/>
            <a:ext cx="9492988"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lnSpc>
                <a:spcPct val="150000"/>
              </a:lnSpc>
              <a:spcBef>
                <a:spcPct val="0"/>
              </a:spcBef>
              <a:buClrTx/>
              <a:buNone/>
              <a:defRPr/>
            </a:pPr>
            <a:r>
              <a:rPr lang="zh-CN" altLang="en-US" dirty="0">
                <a:solidFill>
                  <a:srgbClr val="0D0D0D"/>
                </a:solidFill>
                <a:latin typeface="仿宋" panose="02010609060101010101" pitchFamily="49" charset="-122"/>
                <a:ea typeface="仿宋" panose="02010609060101010101" pitchFamily="49" charset="-122"/>
              </a:rPr>
              <a:t>       </a:t>
            </a: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r>
              <a:rPr lang="en-US" altLang="zh-CN" dirty="0">
                <a:solidFill>
                  <a:srgbClr val="0D0D0D"/>
                </a:solidFill>
                <a:latin typeface="仿宋" panose="02010609060101010101" pitchFamily="49" charset="-122"/>
                <a:ea typeface="仿宋" panose="02010609060101010101" pitchFamily="49" charset="-122"/>
              </a:rPr>
              <a:t>        </a:t>
            </a:r>
          </a:p>
          <a:p>
            <a:pPr lvl="0">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r>
              <a:rPr lang="en-US" altLang="zh-CN" dirty="0">
                <a:solidFill>
                  <a:srgbClr val="0D0D0D"/>
                </a:solidFill>
                <a:latin typeface="仿宋" panose="02010609060101010101" pitchFamily="49" charset="-122"/>
                <a:ea typeface="仿宋" panose="02010609060101010101" pitchFamily="49" charset="-122"/>
              </a:rPr>
              <a:t>   </a:t>
            </a:r>
            <a:r>
              <a:rPr lang="zh-CN" altLang="en-US" dirty="0">
                <a:solidFill>
                  <a:srgbClr val="0D0D0D"/>
                </a:solidFill>
                <a:latin typeface="仿宋" panose="02010609060101010101" pitchFamily="49" charset="-122"/>
                <a:ea typeface="仿宋" panose="02010609060101010101" pitchFamily="49" charset="-122"/>
              </a:rPr>
              <a:t>        </a:t>
            </a: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r>
              <a:rPr lang="en-US" altLang="zh-CN" dirty="0">
                <a:solidFill>
                  <a:srgbClr val="0D0D0D"/>
                </a:solidFill>
                <a:latin typeface="仿宋" panose="02010609060101010101" pitchFamily="49" charset="-122"/>
                <a:ea typeface="仿宋" panose="02010609060101010101" pitchFamily="49" charset="-122"/>
              </a:rPr>
              <a:t>        </a:t>
            </a:r>
          </a:p>
          <a:p>
            <a:pPr>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r>
              <a:rPr lang="zh-CN" altLang="en-US" dirty="0">
                <a:solidFill>
                  <a:srgbClr val="0D0D0D"/>
                </a:solidFill>
                <a:latin typeface="仿宋" panose="02010609060101010101" pitchFamily="49" charset="-122"/>
                <a:ea typeface="仿宋" panose="02010609060101010101" pitchFamily="49" charset="-122"/>
              </a:rPr>
              <a:t>        </a:t>
            </a: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endParaRPr kumimoji="0" lang="en-US" altLang="zh-CN" sz="280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mn-cs"/>
            </a:endParaRPr>
          </a:p>
        </p:txBody>
      </p:sp>
      <p:sp>
        <p:nvSpPr>
          <p:cNvPr id="27" name="Rectangle 2"/>
          <p:cNvSpPr txBox="1">
            <a:spLocks noChangeArrowheads="1"/>
          </p:cNvSpPr>
          <p:nvPr/>
        </p:nvSpPr>
        <p:spPr bwMode="gray">
          <a:xfrm>
            <a:off x="0" y="607219"/>
            <a:ext cx="8121352" cy="596900"/>
          </a:xfrm>
          <a:prstGeom prst="rect">
            <a:avLst/>
          </a:prstGeom>
          <a:noFill/>
          <a:ln w="9525">
            <a:noFill/>
            <a:miter lim="800000"/>
            <a:headEnd/>
            <a:tailEnd/>
          </a:ln>
          <a:effec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None/>
              <a:defRPr/>
            </a:pPr>
            <a:r>
              <a:rPr lang="en-US" altLang="zh-CN" sz="3600" dirty="0">
                <a:solidFill>
                  <a:srgbClr val="684309"/>
                </a:solidFill>
                <a:latin typeface="仿宋" panose="02010609060101010101" pitchFamily="49" charset="-122"/>
                <a:ea typeface="仿宋" panose="02010609060101010101" pitchFamily="49" charset="-122"/>
              </a:rPr>
              <a:t> </a:t>
            </a:r>
            <a:r>
              <a:rPr lang="zh-CN" altLang="en-US" sz="3600" dirty="0" smtClean="0">
                <a:solidFill>
                  <a:srgbClr val="684309"/>
                </a:solidFill>
                <a:latin typeface="仿宋" panose="02010609060101010101" pitchFamily="49" charset="-122"/>
                <a:ea typeface="仿宋" panose="02010609060101010101" pitchFamily="49" charset="-122"/>
              </a:rPr>
              <a:t>品味黑格尔的比喻：消化和生理学</a:t>
            </a:r>
            <a:endParaRPr lang="en-US" altLang="zh-CN" sz="3600" dirty="0">
              <a:solidFill>
                <a:srgbClr val="684309"/>
              </a:solidFill>
              <a:latin typeface="仿宋" panose="02010609060101010101" pitchFamily="49" charset="-122"/>
              <a:ea typeface="仿宋" panose="02010609060101010101" pitchFamily="49"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3600" b="1" i="0" u="none" strike="noStrike" kern="1200" cap="none" spc="0" normalizeH="0" baseline="0" noProof="0" dirty="0">
              <a:ln>
                <a:noFill/>
              </a:ln>
              <a:solidFill>
                <a:srgbClr val="684309"/>
              </a:solidFill>
              <a:effectLst/>
              <a:uLnTx/>
              <a:uFillTx/>
              <a:latin typeface="仿宋" panose="02010609060101010101" pitchFamily="49" charset="-122"/>
              <a:ea typeface="仿宋" panose="02010609060101010101" pitchFamily="49" charset="-122"/>
              <a:cs typeface="+mn-cs"/>
            </a:endParaRPr>
          </a:p>
        </p:txBody>
      </p:sp>
      <p:sp>
        <p:nvSpPr>
          <p:cNvPr id="12" name="文本框 11">
            <a:extLst>
              <a:ext uri="{FF2B5EF4-FFF2-40B4-BE49-F238E27FC236}">
                <a16:creationId xmlns:a16="http://schemas.microsoft.com/office/drawing/2014/main" id="{898228C3-E526-4682-AAA1-F87981303348}"/>
              </a:ext>
            </a:extLst>
          </p:cNvPr>
          <p:cNvSpPr txBox="1"/>
          <p:nvPr/>
        </p:nvSpPr>
        <p:spPr>
          <a:xfrm>
            <a:off x="992560" y="2060848"/>
            <a:ext cx="8065559" cy="3539430"/>
          </a:xfrm>
          <a:prstGeom prst="rect">
            <a:avLst/>
          </a:prstGeom>
          <a:noFill/>
        </p:spPr>
        <p:txBody>
          <a:bodyPr wrap="square" rtlCol="0">
            <a:spAutoFit/>
          </a:bodyPr>
          <a:lstStyle/>
          <a:p>
            <a:r>
              <a:rPr lang="zh-CN" altLang="en-US" sz="2800" b="1" dirty="0" smtClean="0"/>
              <a:t>有人认为只有学了逻辑学，人才会思考。黑格尔说“这种说法，无异于认为在没有知道食物的化学的、植物学的或动物学的性质以前，我们就不能饮食；而且要等到我们完成了解剖学和生理学的研究之后，才能进行消化。”</a:t>
            </a:r>
            <a:endParaRPr lang="en-US" altLang="zh-CN" sz="2800" b="1" dirty="0" smtClean="0"/>
          </a:p>
          <a:p>
            <a:endParaRPr lang="en-US" altLang="zh-CN" sz="2800" b="1" dirty="0" smtClean="0">
              <a:solidFill>
                <a:schemeClr val="tx2"/>
              </a:solidFill>
              <a:latin typeface="Verdana" panose="020B0604030504040204" pitchFamily="34" charset="0"/>
            </a:endParaRPr>
          </a:p>
          <a:p>
            <a:r>
              <a:rPr lang="zh-CN" altLang="en-US" sz="2800" b="1" dirty="0" smtClean="0">
                <a:solidFill>
                  <a:schemeClr val="tx2"/>
                </a:solidFill>
                <a:latin typeface="Verdana" panose="020B0604030504040204" pitchFamily="34" charset="0"/>
              </a:rPr>
              <a:t>但是，正像学了生理学我们才知道消化是怎么回事，学了逻辑学，我们才了解思维是怎么回事！</a:t>
            </a:r>
            <a:endParaRPr lang="zh-CN" altLang="en-US" sz="2800" b="1" dirty="0">
              <a:solidFill>
                <a:schemeClr val="tx2"/>
              </a:solidFill>
              <a:latin typeface="Verdana" panose="020B0604030504040204" pitchFamily="34" charset="0"/>
            </a:endParaRPr>
          </a:p>
        </p:txBody>
      </p:sp>
    </p:spTree>
    <p:extLst>
      <p:ext uri="{BB962C8B-B14F-4D97-AF65-F5344CB8AC3E}">
        <p14:creationId xmlns:p14="http://schemas.microsoft.com/office/powerpoint/2010/main" val="2058753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730" y="188640"/>
            <a:ext cx="9152064" cy="990600"/>
          </a:xfrm>
        </p:spPr>
        <p:txBody>
          <a:bodyPr/>
          <a:lstStyle/>
          <a:p>
            <a:r>
              <a:rPr lang="en-US" altLang="zh-CN" sz="3600" b="1" dirty="0"/>
              <a:t>3 </a:t>
            </a:r>
            <a:r>
              <a:rPr lang="zh-CN" altLang="en-US" sz="3600" b="1" dirty="0"/>
              <a:t>逻辑学的性质和作用</a:t>
            </a:r>
          </a:p>
        </p:txBody>
      </p:sp>
      <p:sp>
        <p:nvSpPr>
          <p:cNvPr id="3" name="内容占位符 2"/>
          <p:cNvSpPr>
            <a:spLocks noGrp="1"/>
          </p:cNvSpPr>
          <p:nvPr>
            <p:ph sz="quarter" idx="1"/>
          </p:nvPr>
        </p:nvSpPr>
        <p:spPr>
          <a:xfrm>
            <a:off x="167730" y="1844824"/>
            <a:ext cx="9433048" cy="4495800"/>
          </a:xfrm>
        </p:spPr>
        <p:txBody>
          <a:bodyPr>
            <a:normAutofit fontScale="92500" lnSpcReduction="10000"/>
          </a:bodyPr>
          <a:lstStyle/>
          <a:p>
            <a:pPr marL="0" indent="0">
              <a:lnSpc>
                <a:spcPct val="150000"/>
              </a:lnSpc>
              <a:buNone/>
            </a:pPr>
            <a:r>
              <a:rPr lang="zh-CN" altLang="en-US" b="1" dirty="0">
                <a:effectLst>
                  <a:outerShdw blurRad="38100" dist="38100" dir="2700000" algn="tl">
                    <a:srgbClr val="000000">
                      <a:alpha val="43137"/>
                    </a:srgbClr>
                  </a:outerShdw>
                </a:effectLst>
              </a:rPr>
              <a:t>基础性：</a:t>
            </a:r>
            <a:endParaRPr lang="en-US" altLang="zh-CN" b="1" dirty="0">
              <a:effectLst>
                <a:outerShdw blurRad="38100" dist="38100" dir="2700000" algn="tl">
                  <a:srgbClr val="000000">
                    <a:alpha val="43137"/>
                  </a:srgbClr>
                </a:outerShdw>
              </a:effectLst>
            </a:endParaRPr>
          </a:p>
          <a:p>
            <a:pPr marL="0" indent="0">
              <a:lnSpc>
                <a:spcPct val="150000"/>
              </a:lnSpc>
              <a:buNone/>
            </a:pPr>
            <a:r>
              <a:rPr lang="zh-CN" altLang="en-US" b="1" dirty="0">
                <a:effectLst>
                  <a:outerShdw blurRad="38100" dist="38100" dir="2700000" algn="tl">
                    <a:srgbClr val="000000">
                      <a:alpha val="43137"/>
                    </a:srgbClr>
                  </a:outerShdw>
                </a:effectLst>
              </a:rPr>
              <a:t>        </a:t>
            </a:r>
            <a:r>
              <a:rPr lang="zh-CN" altLang="en-US" b="1" dirty="0"/>
              <a:t>逻辑学的研究对象，决定了它的基础学科性质。无论用什么语言表达思想、构建理论，都离不开对思维的逻辑形式的了解与把握，不能违反逻辑的规则、规律，不能脱离对逻辑方法的运用。从这种意义上说，逻辑学是其他学科的基础，任何科学都需要应用逻辑。在高等教育的课程体系中，逻辑学应当是每个大学生的必修课程。</a:t>
            </a:r>
          </a:p>
        </p:txBody>
      </p:sp>
    </p:spTree>
    <p:extLst>
      <p:ext uri="{BB962C8B-B14F-4D97-AF65-F5344CB8AC3E}">
        <p14:creationId xmlns:p14="http://schemas.microsoft.com/office/powerpoint/2010/main" val="4258584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60093" y="404664"/>
            <a:ext cx="9966093" cy="7119439"/>
          </a:xfrm>
        </p:spPr>
        <p:txBody>
          <a:bodyPr>
            <a:normAutofit lnSpcReduction="10000"/>
          </a:bodyPr>
          <a:lstStyle/>
          <a:p>
            <a:pPr marL="0" indent="0">
              <a:lnSpc>
                <a:spcPct val="120000"/>
              </a:lnSpc>
              <a:buNone/>
            </a:pPr>
            <a:r>
              <a:rPr lang="en-US" altLang="zh-CN" sz="2600" b="1" dirty="0">
                <a:solidFill>
                  <a:srgbClr val="FF0000"/>
                </a:solidFill>
              </a:rPr>
              <a:t>         </a:t>
            </a:r>
            <a:r>
              <a:rPr lang="zh-CN" altLang="en-US" sz="2400" b="1" dirty="0"/>
              <a:t>你为了得到一个职位正在参加面试。面试官询问你的长处何在，你 </a:t>
            </a:r>
            <a:endParaRPr lang="en-US" altLang="zh-CN" sz="2400" b="1" dirty="0"/>
          </a:p>
          <a:p>
            <a:pPr marL="0" indent="0">
              <a:lnSpc>
                <a:spcPct val="120000"/>
              </a:lnSpc>
              <a:buNone/>
            </a:pPr>
            <a:r>
              <a:rPr lang="en-US" altLang="zh-CN" sz="2400" b="1" dirty="0"/>
              <a:t>         </a:t>
            </a:r>
            <a:r>
              <a:rPr lang="zh-CN" altLang="en-US" sz="2400" b="1" dirty="0"/>
              <a:t>回答说：你充满活力，热情洋溢，愿意长时间工作。还有，你具有创造力，勇于革新，具有很好的领导才能。然后，面试官询问你短处何在。你没有预先准备这个问题。思考片刻之后，你回答说：你的推理能力从来不是太好。</a:t>
            </a:r>
            <a:endParaRPr lang="en-US" altLang="zh-CN" sz="2400" b="1" dirty="0"/>
          </a:p>
          <a:p>
            <a:pPr marL="0" indent="0">
              <a:lnSpc>
                <a:spcPct val="120000"/>
              </a:lnSpc>
              <a:buNone/>
            </a:pPr>
            <a:r>
              <a:rPr lang="en-US" altLang="zh-CN" b="1" dirty="0"/>
              <a:t>      </a:t>
            </a:r>
            <a:r>
              <a:rPr lang="zh-CN" altLang="en-US" sz="2400" b="1" dirty="0"/>
              <a:t>面试官很快回应说，这个短处能够造成很大的麻烦。</a:t>
            </a:r>
            <a:endParaRPr lang="en-US" altLang="zh-CN" sz="2400" b="1" dirty="0"/>
          </a:p>
          <a:p>
            <a:pPr marL="0" indent="0">
              <a:lnSpc>
                <a:spcPct val="120000"/>
              </a:lnSpc>
              <a:buNone/>
            </a:pPr>
            <a:r>
              <a:rPr lang="en-US" altLang="zh-CN" sz="2400" b="1" dirty="0"/>
              <a:t>      </a:t>
            </a:r>
            <a:r>
              <a:rPr lang="zh-CN" altLang="en-US" sz="2400" b="1" dirty="0"/>
              <a:t>“为什么？”你问道。</a:t>
            </a:r>
            <a:endParaRPr lang="en-US" altLang="zh-CN" sz="2400" b="1" dirty="0"/>
          </a:p>
          <a:p>
            <a:pPr marL="0" indent="0">
              <a:lnSpc>
                <a:spcPct val="120000"/>
              </a:lnSpc>
              <a:buNone/>
            </a:pPr>
            <a:r>
              <a:rPr lang="en-US" altLang="zh-CN" sz="2400" b="1" dirty="0"/>
              <a:t>      </a:t>
            </a:r>
            <a:r>
              <a:rPr lang="zh-CN" altLang="en-US" sz="2400" b="1" dirty="0"/>
              <a:t>“因为推理技能对于做出好的判断是至关重要的。并且，如果没有好的判断，你的创造力会把你引向不可理喻的方案。你的领导能力会指导我们的员工去做无用功。你的热情会毁掉我们迄今为止已经成就的一切。并且，你的长时间工作甚至会使情况更为糟糕。”</a:t>
            </a:r>
            <a:endParaRPr lang="en-US" altLang="zh-CN" sz="2400" b="1" dirty="0"/>
          </a:p>
          <a:p>
            <a:pPr marL="0" indent="0">
              <a:lnSpc>
                <a:spcPct val="120000"/>
              </a:lnSpc>
              <a:buNone/>
            </a:pPr>
            <a:r>
              <a:rPr lang="en-US" altLang="zh-CN" sz="2400" b="1" dirty="0"/>
              <a:t>       </a:t>
            </a:r>
            <a:r>
              <a:rPr lang="zh-CN" altLang="en-US" sz="2400" b="1" dirty="0"/>
              <a:t>“但是，你难道不认为在你的公司里有某个职位适合我吗？”你问道</a:t>
            </a:r>
            <a:endParaRPr lang="en-US" altLang="zh-CN" sz="2400" b="1" dirty="0"/>
          </a:p>
          <a:p>
            <a:pPr marL="0" indent="0">
              <a:lnSpc>
                <a:spcPct val="120000"/>
              </a:lnSpc>
              <a:buNone/>
            </a:pPr>
            <a:r>
              <a:rPr lang="en-US" altLang="zh-CN" sz="2400" b="1" dirty="0"/>
              <a:t>         </a:t>
            </a:r>
            <a:r>
              <a:rPr lang="zh-CN" altLang="en-US" sz="2400" b="1" dirty="0"/>
              <a:t>面试官思考片刻，然后回答道：“在城镇的另一边，有我们的一个竞争者。我听说他们在招收员工。你为什不到他们那里去申请？”</a:t>
            </a:r>
            <a:endParaRPr lang="en-US" altLang="zh-CN" sz="2400" b="1" dirty="0"/>
          </a:p>
          <a:p>
            <a:pPr marL="0" indent="0">
              <a:buNone/>
            </a:pPr>
            <a:r>
              <a:rPr lang="en-US" altLang="zh-CN" sz="2400" b="1" dirty="0"/>
              <a:t>         </a:t>
            </a:r>
          </a:p>
        </p:txBody>
      </p:sp>
      <p:sp>
        <p:nvSpPr>
          <p:cNvPr id="5" name="矩形 4"/>
          <p:cNvSpPr/>
          <p:nvPr/>
        </p:nvSpPr>
        <p:spPr>
          <a:xfrm>
            <a:off x="128464" y="0"/>
            <a:ext cx="648072" cy="1200329"/>
          </a:xfrm>
          <a:prstGeom prst="rect">
            <a:avLst/>
          </a:prstGeom>
          <a:noFill/>
        </p:spPr>
        <p:txBody>
          <a:bodyPr wrap="square" lIns="91440" tIns="45720" rIns="91440" bIns="45720">
            <a:spAutoFit/>
          </a:bodyPr>
          <a:lstStyle/>
          <a:p>
            <a:pPr algn="ctr"/>
            <a:r>
              <a:rPr lang="zh-CN" alt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故事</a:t>
            </a:r>
          </a:p>
        </p:txBody>
      </p:sp>
    </p:spTree>
    <p:extLst>
      <p:ext uri="{BB962C8B-B14F-4D97-AF65-F5344CB8AC3E}">
        <p14:creationId xmlns:p14="http://schemas.microsoft.com/office/powerpoint/2010/main" val="81499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730" y="188640"/>
            <a:ext cx="9152064" cy="990600"/>
          </a:xfrm>
        </p:spPr>
        <p:txBody>
          <a:bodyPr/>
          <a:lstStyle/>
          <a:p>
            <a:r>
              <a:rPr lang="en-US" altLang="zh-CN" sz="3600" b="1" dirty="0"/>
              <a:t>3 </a:t>
            </a:r>
            <a:r>
              <a:rPr lang="zh-CN" altLang="en-US" sz="3600" b="1" dirty="0"/>
              <a:t>逻辑学的性质和作用</a:t>
            </a:r>
          </a:p>
        </p:txBody>
      </p:sp>
      <p:sp>
        <p:nvSpPr>
          <p:cNvPr id="3" name="内容占位符 2"/>
          <p:cNvSpPr>
            <a:spLocks noGrp="1"/>
          </p:cNvSpPr>
          <p:nvPr>
            <p:ph sz="quarter" idx="1"/>
          </p:nvPr>
        </p:nvSpPr>
        <p:spPr>
          <a:xfrm>
            <a:off x="167730" y="1844824"/>
            <a:ext cx="9433048" cy="4495800"/>
          </a:xfrm>
        </p:spPr>
        <p:txBody>
          <a:bodyPr>
            <a:normAutofit/>
          </a:bodyPr>
          <a:lstStyle/>
          <a:p>
            <a:pPr marL="0" indent="0">
              <a:lnSpc>
                <a:spcPct val="150000"/>
              </a:lnSpc>
              <a:buNone/>
            </a:pPr>
            <a:r>
              <a:rPr lang="zh-CN" altLang="en-US" b="1" dirty="0">
                <a:effectLst>
                  <a:outerShdw blurRad="38100" dist="38100" dir="2700000" algn="tl">
                    <a:srgbClr val="000000">
                      <a:alpha val="43137"/>
                    </a:srgbClr>
                  </a:outerShdw>
                </a:effectLst>
              </a:rPr>
              <a:t>工具性：</a:t>
            </a:r>
            <a:endParaRPr lang="en-US" altLang="zh-CN" b="1" dirty="0">
              <a:effectLst>
                <a:outerShdw blurRad="38100" dist="38100" dir="2700000" algn="tl">
                  <a:srgbClr val="000000">
                    <a:alpha val="43137"/>
                  </a:srgbClr>
                </a:outerShdw>
              </a:effectLst>
            </a:endParaRPr>
          </a:p>
          <a:p>
            <a:pPr marL="0" indent="0">
              <a:lnSpc>
                <a:spcPct val="150000"/>
              </a:lnSpc>
              <a:buNone/>
            </a:pPr>
            <a:r>
              <a:rPr lang="en-US" altLang="zh-CN" dirty="0"/>
              <a:t>        </a:t>
            </a:r>
            <a:r>
              <a:rPr lang="zh-CN" altLang="zh-CN" b="1" dirty="0"/>
              <a:t>逻辑学对思维的研究，只能从逻辑形式即思维的形式结构入手。它是不研究思维内容的</a:t>
            </a:r>
            <a:r>
              <a:rPr lang="zh-CN" altLang="en-US" b="1" dirty="0"/>
              <a:t>。</a:t>
            </a:r>
            <a:r>
              <a:rPr lang="zh-CN" altLang="zh-CN" b="1" dirty="0"/>
              <a:t>它为人们提供了</a:t>
            </a:r>
            <a:r>
              <a:rPr lang="zh-CN" altLang="zh-CN" b="1" dirty="0" smtClean="0"/>
              <a:t>关于</a:t>
            </a:r>
            <a:r>
              <a:rPr lang="zh-CN" altLang="en-US" b="1" dirty="0" smtClean="0"/>
              <a:t>概念（</a:t>
            </a:r>
            <a:r>
              <a:rPr lang="zh-CN" altLang="zh-CN" b="1" dirty="0" smtClean="0"/>
              <a:t>词项</a:t>
            </a:r>
            <a:r>
              <a:rPr lang="zh-CN" altLang="en-US" b="1" dirty="0" smtClean="0"/>
              <a:t>）</a:t>
            </a:r>
            <a:r>
              <a:rPr lang="zh-CN" altLang="zh-CN" b="1" dirty="0" smtClean="0"/>
              <a:t>、</a:t>
            </a:r>
            <a:r>
              <a:rPr lang="zh-CN" altLang="zh-CN" b="1" dirty="0"/>
              <a:t>命题、推理、论证、逻辑方法的理论为人们学习、理解、掌握和研究其他科学提供了有力工具，为人们正确表述思想、驳斥谬误提供了有力工具</a:t>
            </a:r>
            <a:r>
              <a:rPr lang="zh-CN" altLang="en-US" b="1" dirty="0"/>
              <a:t>。</a:t>
            </a:r>
          </a:p>
        </p:txBody>
      </p:sp>
      <p:sp>
        <p:nvSpPr>
          <p:cNvPr id="4" name="星形: 五角 3">
            <a:extLst>
              <a:ext uri="{FF2B5EF4-FFF2-40B4-BE49-F238E27FC236}">
                <a16:creationId xmlns:a16="http://schemas.microsoft.com/office/drawing/2014/main" id="{C23BEABA-F6F4-4222-B578-04105C6043BF}"/>
              </a:ext>
            </a:extLst>
          </p:cNvPr>
          <p:cNvSpPr/>
          <p:nvPr/>
        </p:nvSpPr>
        <p:spPr>
          <a:xfrm>
            <a:off x="1568624" y="1916832"/>
            <a:ext cx="504056" cy="504056"/>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2319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730" y="188640"/>
            <a:ext cx="9152064" cy="990600"/>
          </a:xfrm>
        </p:spPr>
        <p:txBody>
          <a:bodyPr/>
          <a:lstStyle/>
          <a:p>
            <a:r>
              <a:rPr lang="en-US" altLang="zh-CN" sz="3600" b="1" dirty="0"/>
              <a:t>3 </a:t>
            </a:r>
            <a:r>
              <a:rPr lang="zh-CN" altLang="en-US" sz="3600" b="1" dirty="0"/>
              <a:t>逻辑学的性质和作用</a:t>
            </a:r>
          </a:p>
        </p:txBody>
      </p:sp>
      <p:sp>
        <p:nvSpPr>
          <p:cNvPr id="3" name="内容占位符 2"/>
          <p:cNvSpPr>
            <a:spLocks noGrp="1"/>
          </p:cNvSpPr>
          <p:nvPr>
            <p:ph sz="quarter" idx="1"/>
          </p:nvPr>
        </p:nvSpPr>
        <p:spPr>
          <a:xfrm>
            <a:off x="167730" y="1844824"/>
            <a:ext cx="9433048" cy="4495800"/>
          </a:xfrm>
        </p:spPr>
        <p:txBody>
          <a:bodyPr>
            <a:normAutofit fontScale="92500" lnSpcReduction="20000"/>
          </a:bodyPr>
          <a:lstStyle/>
          <a:p>
            <a:pPr marL="0" indent="0">
              <a:lnSpc>
                <a:spcPct val="150000"/>
              </a:lnSpc>
              <a:buNone/>
            </a:pPr>
            <a:r>
              <a:rPr lang="zh-CN" altLang="en-US" b="1" dirty="0">
                <a:effectLst>
                  <a:outerShdw blurRad="38100" dist="38100" dir="2700000" algn="tl">
                    <a:srgbClr val="000000">
                      <a:alpha val="43137"/>
                    </a:srgbClr>
                  </a:outerShdw>
                </a:effectLst>
              </a:rPr>
              <a:t>规范性：</a:t>
            </a:r>
            <a:endParaRPr lang="en-US" altLang="zh-CN" b="1" dirty="0">
              <a:effectLst>
                <a:outerShdw blurRad="38100" dist="38100" dir="2700000" algn="tl">
                  <a:srgbClr val="000000">
                    <a:alpha val="43137"/>
                  </a:srgbClr>
                </a:outerShdw>
              </a:effectLst>
            </a:endParaRPr>
          </a:p>
          <a:p>
            <a:pPr marL="0" indent="0">
              <a:lnSpc>
                <a:spcPct val="150000"/>
              </a:lnSpc>
              <a:buNone/>
            </a:pPr>
            <a:r>
              <a:rPr lang="en-US" altLang="zh-CN" dirty="0"/>
              <a:t>        </a:t>
            </a:r>
            <a:r>
              <a:rPr lang="zh-CN" altLang="zh-CN" b="1" dirty="0"/>
              <a:t>逻辑学对于思维的研究，着眼于形式结构，它通过一系列规则、规律告诉人们，具有什么样的逻辑形式的思维才是正确的思维，从而使人们自觉地掌握其规律，将它与思维内容相结合，正确地反映客观现实，有效地表达和交流思想。唯有严格遵守规则，推理才是有效的、有逻辑性的，否则，思维就混乱，交际就会失败。正是在这样的意义上，逻辑学具有很强的规范性，被称为“思维的语法”。</a:t>
            </a:r>
            <a:endParaRPr lang="zh-CN" altLang="en-US" b="1" dirty="0"/>
          </a:p>
        </p:txBody>
      </p:sp>
    </p:spTree>
    <p:extLst>
      <p:ext uri="{BB962C8B-B14F-4D97-AF65-F5344CB8AC3E}">
        <p14:creationId xmlns:p14="http://schemas.microsoft.com/office/powerpoint/2010/main" val="1032150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730" y="188640"/>
            <a:ext cx="9152064" cy="990600"/>
          </a:xfrm>
        </p:spPr>
        <p:txBody>
          <a:bodyPr/>
          <a:lstStyle/>
          <a:p>
            <a:r>
              <a:rPr lang="en-US" altLang="zh-CN" sz="3600" b="1" dirty="0"/>
              <a:t>3 </a:t>
            </a:r>
            <a:r>
              <a:rPr lang="zh-CN" altLang="en-US" sz="3600" b="1" dirty="0"/>
              <a:t>逻辑学的性质和作用</a:t>
            </a:r>
          </a:p>
        </p:txBody>
      </p:sp>
      <p:sp>
        <p:nvSpPr>
          <p:cNvPr id="3" name="内容占位符 2"/>
          <p:cNvSpPr>
            <a:spLocks noGrp="1"/>
          </p:cNvSpPr>
          <p:nvPr>
            <p:ph sz="quarter" idx="1"/>
          </p:nvPr>
        </p:nvSpPr>
        <p:spPr>
          <a:xfrm>
            <a:off x="139619" y="1700808"/>
            <a:ext cx="9764978" cy="5400600"/>
          </a:xfrm>
        </p:spPr>
        <p:txBody>
          <a:bodyPr>
            <a:normAutofit/>
          </a:bodyPr>
          <a:lstStyle/>
          <a:p>
            <a:pPr>
              <a:lnSpc>
                <a:spcPct val="120000"/>
              </a:lnSpc>
            </a:pPr>
            <a:r>
              <a:rPr lang="zh-CN" altLang="en-US" b="1" dirty="0"/>
              <a:t>（</a:t>
            </a:r>
            <a:r>
              <a:rPr lang="en-US" altLang="zh-CN" b="1" dirty="0"/>
              <a:t>2</a:t>
            </a:r>
            <a:r>
              <a:rPr lang="zh-CN" altLang="en-US" b="1" dirty="0"/>
              <a:t>）</a:t>
            </a:r>
            <a:r>
              <a:rPr lang="en-US" altLang="zh-CN" b="1" dirty="0"/>
              <a:t> </a:t>
            </a:r>
            <a:r>
              <a:rPr lang="zh-CN" altLang="en-US" b="1" dirty="0"/>
              <a:t>逻辑学的作用</a:t>
            </a:r>
            <a:endParaRPr lang="en-US" altLang="zh-CN" b="1" dirty="0"/>
          </a:p>
          <a:p>
            <a:pPr marL="0" indent="0">
              <a:lnSpc>
                <a:spcPct val="120000"/>
              </a:lnSpc>
              <a:buNone/>
            </a:pPr>
            <a:r>
              <a:rPr lang="en-US" altLang="zh-CN" b="1" dirty="0"/>
              <a:t> </a:t>
            </a:r>
            <a:r>
              <a:rPr lang="zh-CN" altLang="en-US" b="1" dirty="0"/>
              <a:t>       </a:t>
            </a:r>
            <a:r>
              <a:rPr lang="en-US" altLang="zh-CN" b="1" dirty="0"/>
              <a:t>20</a:t>
            </a:r>
            <a:r>
              <a:rPr lang="zh-CN" altLang="zh-CN" b="1" dirty="0"/>
              <a:t>世纪</a:t>
            </a:r>
            <a:r>
              <a:rPr lang="en-US" altLang="zh-CN" b="1" dirty="0"/>
              <a:t>80</a:t>
            </a:r>
            <a:r>
              <a:rPr lang="zh-CN" altLang="zh-CN" b="1" dirty="0"/>
              <a:t>年代，联合国教科文组织正式将逻辑列为与数学、物理学、化学、天文学，地理学、生物学等同等重要的基础学科。</a:t>
            </a:r>
            <a:endParaRPr lang="en-US" altLang="zh-CN" b="1" dirty="0"/>
          </a:p>
          <a:p>
            <a:pPr marL="0" indent="0">
              <a:lnSpc>
                <a:spcPct val="120000"/>
              </a:lnSpc>
              <a:buNone/>
            </a:pPr>
            <a:r>
              <a:rPr lang="en-US" altLang="zh-CN" b="1" dirty="0"/>
              <a:t>        </a:t>
            </a:r>
            <a:r>
              <a:rPr lang="zh-CN" altLang="zh-CN" b="1" dirty="0"/>
              <a:t>学习和掌握逻辑</a:t>
            </a:r>
            <a:r>
              <a:rPr lang="zh-CN" altLang="en-US" b="1" dirty="0"/>
              <a:t>学</a:t>
            </a:r>
            <a:r>
              <a:rPr lang="zh-CN" altLang="zh-CN" b="1" dirty="0"/>
              <a:t>知识，对于开发智力，提高思维能力，培养批判性思维和创新思维能力，是十分必要的。这对于提高整个中华民族的思维素质具有重要意义。</a:t>
            </a:r>
            <a:endParaRPr lang="zh-CN" altLang="en-US" b="1" dirty="0"/>
          </a:p>
        </p:txBody>
      </p:sp>
    </p:spTree>
    <p:extLst>
      <p:ext uri="{BB962C8B-B14F-4D97-AF65-F5344CB8AC3E}">
        <p14:creationId xmlns:p14="http://schemas.microsoft.com/office/powerpoint/2010/main" val="1008131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464" y="228600"/>
            <a:ext cx="9368088" cy="990600"/>
          </a:xfrm>
        </p:spPr>
        <p:txBody>
          <a:bodyPr/>
          <a:lstStyle/>
          <a:p>
            <a:r>
              <a:rPr lang="en-US" altLang="zh-CN" sz="3600" b="1" dirty="0"/>
              <a:t>3 </a:t>
            </a:r>
            <a:r>
              <a:rPr lang="zh-CN" altLang="en-US" sz="3600" b="1" dirty="0"/>
              <a:t>逻辑学的性质和作用</a:t>
            </a:r>
            <a:endParaRPr lang="zh-CN" altLang="en-US" dirty="0"/>
          </a:p>
        </p:txBody>
      </p:sp>
      <p:sp>
        <p:nvSpPr>
          <p:cNvPr id="3" name="内容占位符 2"/>
          <p:cNvSpPr>
            <a:spLocks noGrp="1"/>
          </p:cNvSpPr>
          <p:nvPr>
            <p:ph sz="quarter" idx="1"/>
          </p:nvPr>
        </p:nvSpPr>
        <p:spPr>
          <a:xfrm>
            <a:off x="158956" y="1700808"/>
            <a:ext cx="9747043" cy="5256584"/>
          </a:xfrm>
        </p:spPr>
        <p:txBody>
          <a:bodyPr>
            <a:normAutofit/>
          </a:bodyPr>
          <a:lstStyle/>
          <a:p>
            <a:pPr marL="0" indent="0">
              <a:lnSpc>
                <a:spcPct val="150000"/>
              </a:lnSpc>
              <a:buNone/>
            </a:pPr>
            <a:r>
              <a:rPr lang="zh-CN" altLang="en-US" b="1" dirty="0"/>
              <a:t>①学习逻辑学，有助于培养和提高思维素质。</a:t>
            </a:r>
            <a:endParaRPr lang="en-US" altLang="zh-CN" b="1" dirty="0"/>
          </a:p>
          <a:p>
            <a:pPr marL="0" indent="0">
              <a:lnSpc>
                <a:spcPct val="150000"/>
              </a:lnSpc>
              <a:buNone/>
            </a:pPr>
            <a:r>
              <a:rPr lang="zh-CN" altLang="en-US" b="1" dirty="0"/>
              <a:t>        </a:t>
            </a:r>
            <a:r>
              <a:rPr lang="zh-CN" altLang="zh-CN" b="1" dirty="0"/>
              <a:t>思维素质是人的基本素质。思维素质高，就为其他素质与能力的提高与发展奠定了重要基础。理论与实践都反复证明，具备较强的逻辑思维能力，认知自学能力就较强，知识的迁移能力就较强。</a:t>
            </a:r>
            <a:endParaRPr lang="en-US" altLang="zh-CN" b="1" dirty="0">
              <a:solidFill>
                <a:srgbClr val="FF0000"/>
              </a:solidFill>
            </a:endParaRPr>
          </a:p>
          <a:p>
            <a:pPr marL="0" indent="0" algn="ctr">
              <a:buNone/>
            </a:pPr>
            <a:endParaRPr lang="en-US" altLang="zh-CN" dirty="0">
              <a:solidFill>
                <a:srgbClr val="FF0000"/>
              </a:solidFill>
            </a:endParaRPr>
          </a:p>
        </p:txBody>
      </p:sp>
    </p:spTree>
    <p:extLst>
      <p:ext uri="{BB962C8B-B14F-4D97-AF65-F5344CB8AC3E}">
        <p14:creationId xmlns:p14="http://schemas.microsoft.com/office/powerpoint/2010/main" val="1019130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794F4-0B99-4FB0-9F06-CB354DE8CA4B}"/>
              </a:ext>
            </a:extLst>
          </p:cNvPr>
          <p:cNvSpPr>
            <a:spLocks noGrp="1"/>
          </p:cNvSpPr>
          <p:nvPr>
            <p:ph type="title"/>
          </p:nvPr>
        </p:nvSpPr>
        <p:spPr>
          <a:xfrm>
            <a:off x="-39489" y="401517"/>
            <a:ext cx="8832850" cy="990600"/>
          </a:xfrm>
        </p:spPr>
        <p:txBody>
          <a:bodyPr>
            <a:normAutofit fontScale="90000"/>
          </a:bodyPr>
          <a:lstStyle/>
          <a:p>
            <a:pPr lvl="0">
              <a:spcBef>
                <a:spcPts val="0"/>
              </a:spcBef>
            </a:pPr>
            <a:r>
              <a:rPr lang="en-US" altLang="zh-CN" sz="4000" b="1" dirty="0"/>
              <a:t>3 </a:t>
            </a:r>
            <a:r>
              <a:rPr lang="zh-CN" altLang="en-US" sz="4000" b="1" dirty="0"/>
              <a:t>逻辑学的性质和作用</a:t>
            </a:r>
            <a:r>
              <a:rPr lang="zh-CN" altLang="en-US" sz="5400" b="1" dirty="0">
                <a:solidFill>
                  <a:prstClr val="black"/>
                </a:solidFill>
                <a:latin typeface="宋体" panose="02010600030101010101" pitchFamily="2" charset="-122"/>
                <a:ea typeface="宋体" panose="02010600030101010101" pitchFamily="2" charset="-122"/>
                <a:cs typeface="+mn-cs"/>
              </a:rPr>
              <a:t/>
            </a:r>
            <a:br>
              <a:rPr lang="zh-CN" altLang="en-US" sz="5400" b="1" dirty="0">
                <a:solidFill>
                  <a:prstClr val="black"/>
                </a:solidFill>
                <a:latin typeface="宋体" panose="02010600030101010101" pitchFamily="2" charset="-122"/>
                <a:ea typeface="宋体" panose="02010600030101010101" pitchFamily="2" charset="-122"/>
                <a:cs typeface="+mn-cs"/>
              </a:rPr>
            </a:br>
            <a:endParaRPr lang="zh-CN" altLang="en-US" dirty="0"/>
          </a:p>
        </p:txBody>
      </p:sp>
      <p:pic>
        <p:nvPicPr>
          <p:cNvPr id="3" name="图片 2">
            <a:extLst>
              <a:ext uri="{FF2B5EF4-FFF2-40B4-BE49-F238E27FC236}">
                <a16:creationId xmlns:a16="http://schemas.microsoft.com/office/drawing/2014/main" id="{9EA2FC6F-9CA5-4674-A9DB-FE1A79617780}"/>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0" b="99208" l="0" r="98827">
                        <a14:foregroundMark x1="9772" y1="39314" x2="9772" y2="39314"/>
                        <a14:foregroundMark x1="13811" y1="49868" x2="13811" y2="49868"/>
                        <a14:foregroundMark x1="1694" y1="4749" x2="21889" y2="96042"/>
                        <a14:foregroundMark x1="31205" y1="59367" x2="31205" y2="59367"/>
                        <a14:foregroundMark x1="33029" y1="58839" x2="33029" y2="58839"/>
                      </a14:backgroundRemoval>
                    </a14:imgEffect>
                  </a14:imgLayer>
                </a14:imgProps>
              </a:ext>
            </a:extLst>
          </a:blip>
          <a:stretch>
            <a:fillRect/>
          </a:stretch>
        </p:blipFill>
        <p:spPr>
          <a:xfrm>
            <a:off x="0" y="1704103"/>
            <a:ext cx="9915826" cy="2448272"/>
          </a:xfrm>
          <a:prstGeom prst="rect">
            <a:avLst/>
          </a:prstGeom>
        </p:spPr>
      </p:pic>
      <p:sp>
        <p:nvSpPr>
          <p:cNvPr id="4" name="文本框 3">
            <a:extLst>
              <a:ext uri="{FF2B5EF4-FFF2-40B4-BE49-F238E27FC236}">
                <a16:creationId xmlns:a16="http://schemas.microsoft.com/office/drawing/2014/main" id="{3D2C73BC-0C25-41B2-8C50-E6B9F435D603}"/>
              </a:ext>
            </a:extLst>
          </p:cNvPr>
          <p:cNvSpPr txBox="1"/>
          <p:nvPr/>
        </p:nvSpPr>
        <p:spPr>
          <a:xfrm>
            <a:off x="848544" y="4725144"/>
            <a:ext cx="2520280" cy="1754326"/>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   </a:t>
            </a:r>
            <a:r>
              <a:rPr kumimoji="0" lang="en-US" altLang="zh-CN"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A</a:t>
            </a:r>
            <a:r>
              <a:rPr kumimoji="0" lang="zh-CN" altLang="en-US" sz="3600" b="1" i="1"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看起来</a:t>
            </a:r>
            <a:endParaRPr kumimoji="0" lang="en-US" altLang="zh-CN" sz="3600" b="1" i="1"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   贼眉鼠眼</a:t>
            </a:r>
            <a:endParaRPr kumimoji="0" lang="en-US" altLang="zh-CN"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（小偷模样）</a:t>
            </a:r>
            <a:endParaRPr kumimoji="0" lang="en-US" altLang="zh-CN"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endParaRPr>
          </a:p>
        </p:txBody>
      </p:sp>
      <p:sp>
        <p:nvSpPr>
          <p:cNvPr id="5" name="箭头: 右 4">
            <a:extLst>
              <a:ext uri="{FF2B5EF4-FFF2-40B4-BE49-F238E27FC236}">
                <a16:creationId xmlns:a16="http://schemas.microsoft.com/office/drawing/2014/main" id="{698E5721-2C9F-41BE-A06C-91133D32B9EA}"/>
              </a:ext>
            </a:extLst>
          </p:cNvPr>
          <p:cNvSpPr/>
          <p:nvPr/>
        </p:nvSpPr>
        <p:spPr>
          <a:xfrm>
            <a:off x="3800872" y="5301208"/>
            <a:ext cx="1728192" cy="57606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a:ea typeface="华文仿宋" panose="02010600040101010101" pitchFamily="2" charset="-122"/>
              <a:cs typeface="+mn-cs"/>
            </a:endParaRPr>
          </a:p>
        </p:txBody>
      </p:sp>
      <p:sp>
        <p:nvSpPr>
          <p:cNvPr id="6" name="文本框 5">
            <a:extLst>
              <a:ext uri="{FF2B5EF4-FFF2-40B4-BE49-F238E27FC236}">
                <a16:creationId xmlns:a16="http://schemas.microsoft.com/office/drawing/2014/main" id="{3410D148-D54A-45B3-9F9B-A28E7BAA13C6}"/>
              </a:ext>
            </a:extLst>
          </p:cNvPr>
          <p:cNvSpPr txBox="1"/>
          <p:nvPr/>
        </p:nvSpPr>
        <p:spPr>
          <a:xfrm>
            <a:off x="5961112" y="4989075"/>
            <a:ext cx="2520280" cy="1200329"/>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宝物一定是</a:t>
            </a:r>
            <a:r>
              <a:rPr kumimoji="0" lang="en-US" altLang="zh-CN"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A</a:t>
            </a:r>
            <a:r>
              <a:rPr kumimoji="0" lang="zh-CN" altLang="en-US"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偷的</a:t>
            </a:r>
          </a:p>
        </p:txBody>
      </p:sp>
      <p:sp>
        <p:nvSpPr>
          <p:cNvPr id="8" name="矩形 7">
            <a:extLst>
              <a:ext uri="{FF2B5EF4-FFF2-40B4-BE49-F238E27FC236}">
                <a16:creationId xmlns:a16="http://schemas.microsoft.com/office/drawing/2014/main" id="{A43B4892-AFFA-4DF3-B4EB-2243A1EC49C5}"/>
              </a:ext>
            </a:extLst>
          </p:cNvPr>
          <p:cNvSpPr/>
          <p:nvPr/>
        </p:nvSpPr>
        <p:spPr>
          <a:xfrm>
            <a:off x="4376936" y="4617422"/>
            <a:ext cx="1047083" cy="186204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dirty="0">
                <a:ln/>
                <a:solidFill>
                  <a:srgbClr val="C32D2E"/>
                </a:solidFill>
                <a:effectLst/>
                <a:uLnTx/>
                <a:uFillTx/>
                <a:latin typeface="Tw Cen MT"/>
                <a:ea typeface="华文仿宋" panose="02010600040101010101" pitchFamily="2" charset="-122"/>
                <a:cs typeface="+mn-cs"/>
              </a:rPr>
              <a:t>？</a:t>
            </a:r>
          </a:p>
        </p:txBody>
      </p:sp>
      <p:sp>
        <p:nvSpPr>
          <p:cNvPr id="9" name="标注: 线形(无边框) 8">
            <a:extLst>
              <a:ext uri="{FF2B5EF4-FFF2-40B4-BE49-F238E27FC236}">
                <a16:creationId xmlns:a16="http://schemas.microsoft.com/office/drawing/2014/main" id="{B127D0C1-8CB6-4197-A88E-1A3381A3158E}"/>
              </a:ext>
            </a:extLst>
          </p:cNvPr>
          <p:cNvSpPr/>
          <p:nvPr/>
        </p:nvSpPr>
        <p:spPr>
          <a:xfrm>
            <a:off x="3152800" y="3654352"/>
            <a:ext cx="1609328" cy="612648"/>
          </a:xfrm>
          <a:prstGeom prst="callout1">
            <a:avLst>
              <a:gd name="adj1" fmla="val 53398"/>
              <a:gd name="adj2" fmla="val -2245"/>
              <a:gd name="adj3" fmla="val 168470"/>
              <a:gd name="adj4" fmla="val -51016"/>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前提</a:t>
            </a:r>
          </a:p>
        </p:txBody>
      </p:sp>
      <p:sp>
        <p:nvSpPr>
          <p:cNvPr id="10" name="标注: 线形(无边框) 9">
            <a:extLst>
              <a:ext uri="{FF2B5EF4-FFF2-40B4-BE49-F238E27FC236}">
                <a16:creationId xmlns:a16="http://schemas.microsoft.com/office/drawing/2014/main" id="{218B03F8-BE1F-4FF4-9887-16586925716F}"/>
              </a:ext>
            </a:extLst>
          </p:cNvPr>
          <p:cNvSpPr/>
          <p:nvPr/>
        </p:nvSpPr>
        <p:spPr>
          <a:xfrm>
            <a:off x="8049344" y="3654352"/>
            <a:ext cx="1440160" cy="710751"/>
          </a:xfrm>
          <a:prstGeom prst="callout1">
            <a:avLst>
              <a:gd name="adj1" fmla="val 62085"/>
              <a:gd name="adj2" fmla="val -1641"/>
              <a:gd name="adj3" fmla="val 188926"/>
              <a:gd name="adj4" fmla="val -69993"/>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结论</a:t>
            </a:r>
          </a:p>
        </p:txBody>
      </p:sp>
    </p:spTree>
    <p:extLst>
      <p:ext uri="{BB962C8B-B14F-4D97-AF65-F5344CB8AC3E}">
        <p14:creationId xmlns:p14="http://schemas.microsoft.com/office/powerpoint/2010/main" val="1925967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E9B1DA2-9116-4A68-B150-585C7D722538}"/>
              </a:ext>
            </a:extLst>
          </p:cNvPr>
          <p:cNvSpPr txBox="1"/>
          <p:nvPr/>
        </p:nvSpPr>
        <p:spPr>
          <a:xfrm>
            <a:off x="776536" y="3068960"/>
            <a:ext cx="2232248"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道德论证：</a:t>
            </a:r>
            <a:endParaRPr kumimoji="0" lang="en-US" altLang="zh-CN"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Tw Cen MT"/>
                <a:ea typeface="华文仿宋" panose="02010600040101010101" pitchFamily="2" charset="-122"/>
                <a:cs typeface="+mn-cs"/>
              </a:rPr>
              <a:t>VS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逻辑论证：</a:t>
            </a:r>
          </a:p>
        </p:txBody>
      </p:sp>
      <p:sp>
        <p:nvSpPr>
          <p:cNvPr id="8" name="文本框 7">
            <a:extLst>
              <a:ext uri="{FF2B5EF4-FFF2-40B4-BE49-F238E27FC236}">
                <a16:creationId xmlns:a16="http://schemas.microsoft.com/office/drawing/2014/main" id="{13020BAF-43CB-4463-A4A1-5E9F1BE95237}"/>
              </a:ext>
            </a:extLst>
          </p:cNvPr>
          <p:cNvSpPr txBox="1"/>
          <p:nvPr/>
        </p:nvSpPr>
        <p:spPr>
          <a:xfrm>
            <a:off x="3184933" y="3088528"/>
            <a:ext cx="576064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以一个人内在的、不证自明的常情常理作为看待问题的方式。</a:t>
            </a:r>
          </a:p>
        </p:txBody>
      </p:sp>
      <p:sp>
        <p:nvSpPr>
          <p:cNvPr id="9" name="文本框 8">
            <a:extLst>
              <a:ext uri="{FF2B5EF4-FFF2-40B4-BE49-F238E27FC236}">
                <a16:creationId xmlns:a16="http://schemas.microsoft.com/office/drawing/2014/main" id="{64378697-43B7-4629-8A90-0F5231678225}"/>
              </a:ext>
            </a:extLst>
          </p:cNvPr>
          <p:cNvSpPr txBox="1"/>
          <p:nvPr/>
        </p:nvSpPr>
        <p:spPr>
          <a:xfrm>
            <a:off x="3184933" y="5229200"/>
            <a:ext cx="561662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没有东西是不证自明的，一切事情都要证明，都要有理有据。</a:t>
            </a:r>
          </a:p>
        </p:txBody>
      </p:sp>
      <p:cxnSp>
        <p:nvCxnSpPr>
          <p:cNvPr id="11" name="直接箭头连接符 10">
            <a:extLst>
              <a:ext uri="{FF2B5EF4-FFF2-40B4-BE49-F238E27FC236}">
                <a16:creationId xmlns:a16="http://schemas.microsoft.com/office/drawing/2014/main" id="{65A3391B-3CD4-445D-AB5F-2B1D059DFE2D}"/>
              </a:ext>
            </a:extLst>
          </p:cNvPr>
          <p:cNvCxnSpPr>
            <a:cxnSpLocks/>
          </p:cNvCxnSpPr>
          <p:nvPr/>
        </p:nvCxnSpPr>
        <p:spPr>
          <a:xfrm flipV="1">
            <a:off x="2016122" y="2241099"/>
            <a:ext cx="992662" cy="7352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文本框 13">
            <a:extLst>
              <a:ext uri="{FF2B5EF4-FFF2-40B4-BE49-F238E27FC236}">
                <a16:creationId xmlns:a16="http://schemas.microsoft.com/office/drawing/2014/main" id="{6E8744C7-4559-4519-9897-1FF7F5FC0CD5}"/>
              </a:ext>
            </a:extLst>
          </p:cNvPr>
          <p:cNvSpPr txBox="1"/>
          <p:nvPr/>
        </p:nvSpPr>
        <p:spPr>
          <a:xfrm>
            <a:off x="3198388" y="1841965"/>
            <a:ext cx="36268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Tw Cen MT"/>
                <a:ea typeface="华文仿宋" panose="02010600040101010101" pitchFamily="2" charset="-122"/>
                <a:cs typeface="+mn-cs"/>
              </a:rPr>
              <a:t>逻辑意识的缺失</a:t>
            </a:r>
          </a:p>
        </p:txBody>
      </p:sp>
      <p:sp>
        <p:nvSpPr>
          <p:cNvPr id="15" name="标题 14">
            <a:extLst>
              <a:ext uri="{FF2B5EF4-FFF2-40B4-BE49-F238E27FC236}">
                <a16:creationId xmlns:a16="http://schemas.microsoft.com/office/drawing/2014/main" id="{D1073BE5-01E3-470F-A8D2-E39FA5CAFBE6}"/>
              </a:ext>
            </a:extLst>
          </p:cNvPr>
          <p:cNvSpPr>
            <a:spLocks noGrp="1"/>
          </p:cNvSpPr>
          <p:nvPr>
            <p:ph type="title"/>
          </p:nvPr>
        </p:nvSpPr>
        <p:spPr>
          <a:xfrm>
            <a:off x="112723" y="251133"/>
            <a:ext cx="8832850" cy="990600"/>
          </a:xfrm>
        </p:spPr>
        <p:txBody>
          <a:bodyPr>
            <a:normAutofit/>
          </a:bodyPr>
          <a:lstStyle/>
          <a:p>
            <a:r>
              <a:rPr lang="en-US" altLang="zh-CN" sz="4000" b="1" dirty="0">
                <a:solidFill>
                  <a:srgbClr val="4F271C"/>
                </a:solidFill>
              </a:rPr>
              <a:t>3 </a:t>
            </a:r>
            <a:r>
              <a:rPr lang="zh-CN" altLang="en-US" sz="4000" b="1" dirty="0">
                <a:solidFill>
                  <a:srgbClr val="4F271C"/>
                </a:solidFill>
              </a:rPr>
              <a:t>逻辑学的性质和作用</a:t>
            </a:r>
            <a:endParaRPr lang="zh-CN" altLang="en-US" dirty="0"/>
          </a:p>
        </p:txBody>
      </p:sp>
    </p:spTree>
    <p:extLst>
      <p:ext uri="{BB962C8B-B14F-4D97-AF65-F5344CB8AC3E}">
        <p14:creationId xmlns:p14="http://schemas.microsoft.com/office/powerpoint/2010/main" val="2541808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794F4-0B99-4FB0-9F06-CB354DE8CA4B}"/>
              </a:ext>
            </a:extLst>
          </p:cNvPr>
          <p:cNvSpPr>
            <a:spLocks noGrp="1"/>
          </p:cNvSpPr>
          <p:nvPr>
            <p:ph type="title"/>
          </p:nvPr>
        </p:nvSpPr>
        <p:spPr>
          <a:xfrm>
            <a:off x="0" y="165505"/>
            <a:ext cx="8832850" cy="990600"/>
          </a:xfrm>
        </p:spPr>
        <p:txBody>
          <a:bodyPr>
            <a:normAutofit/>
          </a:bodyPr>
          <a:lstStyle/>
          <a:p>
            <a:pPr lvl="0">
              <a:spcBef>
                <a:spcPts val="0"/>
              </a:spcBef>
            </a:pPr>
            <a:r>
              <a:rPr lang="en-US" altLang="zh-CN" sz="4000" b="1" dirty="0">
                <a:solidFill>
                  <a:srgbClr val="4F271C"/>
                </a:solidFill>
              </a:rPr>
              <a:t>3 </a:t>
            </a:r>
            <a:r>
              <a:rPr lang="zh-CN" altLang="en-US" sz="4000" b="1" dirty="0">
                <a:solidFill>
                  <a:srgbClr val="4F271C"/>
                </a:solidFill>
              </a:rPr>
              <a:t>逻辑学的性质和作用</a:t>
            </a:r>
            <a:endParaRPr lang="zh-CN" altLang="en-US" dirty="0"/>
          </a:p>
        </p:txBody>
      </p:sp>
      <p:sp>
        <p:nvSpPr>
          <p:cNvPr id="4" name="文本框 3">
            <a:extLst>
              <a:ext uri="{FF2B5EF4-FFF2-40B4-BE49-F238E27FC236}">
                <a16:creationId xmlns:a16="http://schemas.microsoft.com/office/drawing/2014/main" id="{3D2C73BC-0C25-41B2-8C50-E6B9F435D603}"/>
              </a:ext>
            </a:extLst>
          </p:cNvPr>
          <p:cNvSpPr txBox="1"/>
          <p:nvPr/>
        </p:nvSpPr>
        <p:spPr>
          <a:xfrm>
            <a:off x="5961112" y="2339908"/>
            <a:ext cx="3312368"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   别人都做事</a:t>
            </a:r>
            <a:r>
              <a:rPr kumimoji="0" lang="en-US" altLang="zh-CN"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A</a:t>
            </a:r>
          </a:p>
        </p:txBody>
      </p:sp>
      <p:sp>
        <p:nvSpPr>
          <p:cNvPr id="5" name="箭头: 右 4">
            <a:extLst>
              <a:ext uri="{FF2B5EF4-FFF2-40B4-BE49-F238E27FC236}">
                <a16:creationId xmlns:a16="http://schemas.microsoft.com/office/drawing/2014/main" id="{698E5721-2C9F-41BE-A06C-91133D32B9EA}"/>
              </a:ext>
            </a:extLst>
          </p:cNvPr>
          <p:cNvSpPr/>
          <p:nvPr/>
        </p:nvSpPr>
        <p:spPr>
          <a:xfrm rot="5400000">
            <a:off x="6809045" y="3817677"/>
            <a:ext cx="1728192" cy="57606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a:ea typeface="华文仿宋" panose="02010600040101010101" pitchFamily="2" charset="-122"/>
              <a:cs typeface="+mn-cs"/>
            </a:endParaRPr>
          </a:p>
        </p:txBody>
      </p:sp>
      <p:sp>
        <p:nvSpPr>
          <p:cNvPr id="6" name="文本框 5">
            <a:extLst>
              <a:ext uri="{FF2B5EF4-FFF2-40B4-BE49-F238E27FC236}">
                <a16:creationId xmlns:a16="http://schemas.microsoft.com/office/drawing/2014/main" id="{3410D148-D54A-45B3-9F9B-A28E7BAA13C6}"/>
              </a:ext>
            </a:extLst>
          </p:cNvPr>
          <p:cNvSpPr txBox="1"/>
          <p:nvPr/>
        </p:nvSpPr>
        <p:spPr>
          <a:xfrm>
            <a:off x="6321152" y="5301208"/>
            <a:ext cx="2952328"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你也要做事</a:t>
            </a:r>
            <a:r>
              <a:rPr kumimoji="0" lang="en-US" altLang="zh-CN"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A</a:t>
            </a:r>
            <a:endParaRPr kumimoji="0" lang="zh-CN" altLang="en-US" sz="36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endParaRPr>
          </a:p>
        </p:txBody>
      </p:sp>
      <p:sp>
        <p:nvSpPr>
          <p:cNvPr id="8" name="矩形 7">
            <a:extLst>
              <a:ext uri="{FF2B5EF4-FFF2-40B4-BE49-F238E27FC236}">
                <a16:creationId xmlns:a16="http://schemas.microsoft.com/office/drawing/2014/main" id="{A43B4892-AFFA-4DF3-B4EB-2243A1EC49C5}"/>
              </a:ext>
            </a:extLst>
          </p:cNvPr>
          <p:cNvSpPr/>
          <p:nvPr/>
        </p:nvSpPr>
        <p:spPr>
          <a:xfrm>
            <a:off x="7257256" y="3073210"/>
            <a:ext cx="1623147" cy="186204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dirty="0">
                <a:ln/>
                <a:solidFill>
                  <a:srgbClr val="C32D2E"/>
                </a:solidFill>
                <a:effectLst/>
                <a:uLnTx/>
                <a:uFillTx/>
                <a:latin typeface="Tw Cen MT"/>
                <a:ea typeface="华文仿宋" panose="02010600040101010101" pitchFamily="2" charset="-122"/>
                <a:cs typeface="+mn-cs"/>
              </a:rPr>
              <a:t>？</a:t>
            </a:r>
          </a:p>
        </p:txBody>
      </p:sp>
      <p:pic>
        <p:nvPicPr>
          <p:cNvPr id="7" name="图片 6">
            <a:extLst>
              <a:ext uri="{FF2B5EF4-FFF2-40B4-BE49-F238E27FC236}">
                <a16:creationId xmlns:a16="http://schemas.microsoft.com/office/drawing/2014/main" id="{77565134-4330-49B1-AE83-BB7EBA8ED475}"/>
              </a:ext>
            </a:extLst>
          </p:cNvPr>
          <p:cNvPicPr>
            <a:picLocks noChangeAspect="1"/>
          </p:cNvPicPr>
          <p:nvPr/>
        </p:nvPicPr>
        <p:blipFill>
          <a:blip r:embed="rId2" cstate="print"/>
          <a:stretch>
            <a:fillRect/>
          </a:stretch>
        </p:blipFill>
        <p:spPr>
          <a:xfrm>
            <a:off x="52872" y="1556792"/>
            <a:ext cx="5354984" cy="5217830"/>
          </a:xfrm>
          <a:prstGeom prst="rect">
            <a:avLst/>
          </a:prstGeom>
        </p:spPr>
      </p:pic>
    </p:spTree>
    <p:extLst>
      <p:ext uri="{BB962C8B-B14F-4D97-AF65-F5344CB8AC3E}">
        <p14:creationId xmlns:p14="http://schemas.microsoft.com/office/powerpoint/2010/main" val="1501613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794F4-0B99-4FB0-9F06-CB354DE8CA4B}"/>
              </a:ext>
            </a:extLst>
          </p:cNvPr>
          <p:cNvSpPr>
            <a:spLocks noGrp="1"/>
          </p:cNvSpPr>
          <p:nvPr>
            <p:ph type="title"/>
          </p:nvPr>
        </p:nvSpPr>
        <p:spPr>
          <a:xfrm>
            <a:off x="-14257" y="188640"/>
            <a:ext cx="8832850" cy="990600"/>
          </a:xfrm>
        </p:spPr>
        <p:txBody>
          <a:bodyPr>
            <a:normAutofit/>
          </a:bodyPr>
          <a:lstStyle/>
          <a:p>
            <a:pPr lvl="0">
              <a:spcBef>
                <a:spcPts val="0"/>
              </a:spcBef>
            </a:pPr>
            <a:r>
              <a:rPr lang="en-US" altLang="zh-CN" sz="4000" b="1" dirty="0">
                <a:solidFill>
                  <a:srgbClr val="4F271C"/>
                </a:solidFill>
              </a:rPr>
              <a:t>3 </a:t>
            </a:r>
            <a:r>
              <a:rPr lang="zh-CN" altLang="en-US" sz="4000" b="1" dirty="0">
                <a:solidFill>
                  <a:srgbClr val="4F271C"/>
                </a:solidFill>
              </a:rPr>
              <a:t>逻辑学的性质和作用</a:t>
            </a:r>
            <a:endParaRPr lang="zh-CN" altLang="en-US" dirty="0"/>
          </a:p>
        </p:txBody>
      </p:sp>
      <p:sp>
        <p:nvSpPr>
          <p:cNvPr id="9" name="矩形 8">
            <a:extLst>
              <a:ext uri="{FF2B5EF4-FFF2-40B4-BE49-F238E27FC236}">
                <a16:creationId xmlns:a16="http://schemas.microsoft.com/office/drawing/2014/main" id="{49626CB1-E479-412A-8304-C77E9046C1F0}"/>
              </a:ext>
            </a:extLst>
          </p:cNvPr>
          <p:cNvSpPr/>
          <p:nvPr/>
        </p:nvSpPr>
        <p:spPr>
          <a:xfrm>
            <a:off x="416496" y="2132856"/>
            <a:ext cx="9212778" cy="202408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400" b="1" i="0" u="none" strike="noStrike" kern="1200" cap="none" spc="0" normalizeH="0" baseline="0" noProof="0" dirty="0">
                <a:ln w="12700">
                  <a:solidFill>
                    <a:srgbClr val="C32D2E">
                      <a:lumMod val="50000"/>
                    </a:srgbClr>
                  </a:solidFill>
                  <a:prstDash val="solid"/>
                </a:ln>
                <a:pattFill prst="narHorz">
                  <a:fgClr>
                    <a:srgbClr val="C32D2E"/>
                  </a:fgClr>
                  <a:bgClr>
                    <a:srgbClr val="C32D2E">
                      <a:lumMod val="40000"/>
                      <a:lumOff val="60000"/>
                    </a:srgbClr>
                  </a:bgClr>
                </a:pattFill>
                <a:effectLst>
                  <a:innerShdw blurRad="177800">
                    <a:srgbClr val="C32D2E">
                      <a:lumMod val="50000"/>
                    </a:srgbClr>
                  </a:innerShdw>
                </a:effectLst>
                <a:uLnTx/>
                <a:uFillTx/>
                <a:latin typeface="Tw Cen MT"/>
                <a:ea typeface="华文仿宋" panose="02010600040101010101" pitchFamily="2" charset="-122"/>
                <a:cs typeface="+mn-cs"/>
              </a:rPr>
              <a:t>逻辑紊乱症候群：</a:t>
            </a:r>
            <a:endParaRPr kumimoji="0" lang="en-US" altLang="zh-CN" sz="4400" b="1" i="0" u="none" strike="noStrike" kern="1200" cap="none" spc="0" normalizeH="0" baseline="0" noProof="0" dirty="0">
              <a:ln w="12700">
                <a:solidFill>
                  <a:srgbClr val="C32D2E">
                    <a:lumMod val="50000"/>
                  </a:srgbClr>
                </a:solidFill>
                <a:prstDash val="solid"/>
              </a:ln>
              <a:pattFill prst="narHorz">
                <a:fgClr>
                  <a:srgbClr val="C32D2E"/>
                </a:fgClr>
                <a:bgClr>
                  <a:srgbClr val="C32D2E">
                    <a:lumMod val="40000"/>
                    <a:lumOff val="60000"/>
                  </a:srgbClr>
                </a:bgClr>
              </a:pattFill>
              <a:effectLst>
                <a:innerShdw blurRad="177800">
                  <a:srgbClr val="C32D2E">
                    <a:lumMod val="50000"/>
                  </a:srgbClr>
                </a:innerShdw>
              </a:effectLst>
              <a:uLnTx/>
              <a:uFillTx/>
              <a:latin typeface="Tw Cen MT"/>
              <a:ea typeface="华文仿宋" panose="02010600040101010101"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400" b="1" i="0" u="none" strike="noStrike" kern="1200" cap="none" spc="0" normalizeH="0" baseline="0" noProof="0" dirty="0">
                <a:ln w="12700">
                  <a:solidFill>
                    <a:srgbClr val="C32D2E">
                      <a:lumMod val="50000"/>
                    </a:srgbClr>
                  </a:solidFill>
                  <a:prstDash val="solid"/>
                </a:ln>
                <a:pattFill prst="narHorz">
                  <a:fgClr>
                    <a:srgbClr val="C32D2E"/>
                  </a:fgClr>
                  <a:bgClr>
                    <a:srgbClr val="C32D2E">
                      <a:lumMod val="40000"/>
                      <a:lumOff val="60000"/>
                    </a:srgbClr>
                  </a:bgClr>
                </a:pattFill>
                <a:effectLst>
                  <a:innerShdw blurRad="177800">
                    <a:srgbClr val="C32D2E">
                      <a:lumMod val="50000"/>
                    </a:srgbClr>
                  </a:innerShdw>
                </a:effectLst>
                <a:uLnTx/>
                <a:uFillTx/>
                <a:latin typeface="Tw Cen MT"/>
                <a:ea typeface="华文仿宋" panose="02010600040101010101" pitchFamily="2" charset="-122"/>
                <a:cs typeface="+mn-cs"/>
              </a:rPr>
              <a:t>缺乏逻辑已成为社会的一种流行病症</a:t>
            </a:r>
          </a:p>
        </p:txBody>
      </p:sp>
      <p:sp>
        <p:nvSpPr>
          <p:cNvPr id="10" name="矩形 9">
            <a:extLst>
              <a:ext uri="{FF2B5EF4-FFF2-40B4-BE49-F238E27FC236}">
                <a16:creationId xmlns:a16="http://schemas.microsoft.com/office/drawing/2014/main" id="{078D5D39-A0AA-4ACA-B39C-1520D070D39A}"/>
              </a:ext>
            </a:extLst>
          </p:cNvPr>
          <p:cNvSpPr/>
          <p:nvPr/>
        </p:nvSpPr>
        <p:spPr>
          <a:xfrm>
            <a:off x="4402168" y="4171135"/>
            <a:ext cx="2315057" cy="264687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600" b="1" i="0" u="none" strike="noStrike" kern="1200" cap="none" spc="0" normalizeH="0" baseline="0" noProof="0" dirty="0">
                <a:ln w="12700">
                  <a:solidFill>
                    <a:srgbClr val="C32D2E">
                      <a:lumMod val="50000"/>
                    </a:srgbClr>
                  </a:solidFill>
                  <a:prstDash val="solid"/>
                </a:ln>
                <a:pattFill prst="narHorz">
                  <a:fgClr>
                    <a:srgbClr val="C32D2E"/>
                  </a:fgClr>
                  <a:bgClr>
                    <a:srgbClr val="C32D2E">
                      <a:lumMod val="40000"/>
                      <a:lumOff val="60000"/>
                    </a:srgbClr>
                  </a:bgClr>
                </a:pattFill>
                <a:effectLst>
                  <a:innerShdw blurRad="177800">
                    <a:srgbClr val="C32D2E">
                      <a:lumMod val="50000"/>
                    </a:srgbClr>
                  </a:innerShdw>
                </a:effectLst>
                <a:uLnTx/>
                <a:uFillTx/>
                <a:latin typeface="Tw Cen MT"/>
                <a:ea typeface="华文仿宋" panose="02010600040101010101" pitchFamily="2" charset="-122"/>
                <a:cs typeface="+mn-cs"/>
              </a:rPr>
              <a:t>！</a:t>
            </a:r>
          </a:p>
        </p:txBody>
      </p:sp>
    </p:spTree>
    <p:extLst>
      <p:ext uri="{BB962C8B-B14F-4D97-AF65-F5344CB8AC3E}">
        <p14:creationId xmlns:p14="http://schemas.microsoft.com/office/powerpoint/2010/main" val="673711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3"/>
          <p:cNvSpPr txBox="1">
            <a:spLocks noChangeArrowheads="1"/>
          </p:cNvSpPr>
          <p:nvPr/>
        </p:nvSpPr>
        <p:spPr bwMode="auto">
          <a:xfrm>
            <a:off x="2041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6386" name="Text Box 65"/>
          <p:cNvSpPr txBox="1">
            <a:spLocks noChangeArrowheads="1"/>
          </p:cNvSpPr>
          <p:nvPr/>
        </p:nvSpPr>
        <p:spPr bwMode="gray">
          <a:xfrm flipV="1">
            <a:off x="885534" y="1340769"/>
            <a:ext cx="45719" cy="7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 name="Rectangle 2"/>
          <p:cNvSpPr txBox="1">
            <a:spLocks noChangeArrowheads="1"/>
          </p:cNvSpPr>
          <p:nvPr/>
        </p:nvSpPr>
        <p:spPr bwMode="gray">
          <a:xfrm>
            <a:off x="415464" y="2179609"/>
            <a:ext cx="9492988"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lnSpc>
                <a:spcPct val="150000"/>
              </a:lnSpc>
              <a:spcBef>
                <a:spcPct val="0"/>
              </a:spcBef>
              <a:buClrTx/>
              <a:buNone/>
              <a:defRPr/>
            </a:pPr>
            <a:r>
              <a:rPr lang="zh-CN" altLang="en-US" dirty="0">
                <a:solidFill>
                  <a:srgbClr val="0D0D0D"/>
                </a:solidFill>
                <a:latin typeface="仿宋" panose="02010609060101010101" pitchFamily="49" charset="-122"/>
                <a:ea typeface="仿宋" panose="02010609060101010101" pitchFamily="49" charset="-122"/>
              </a:rPr>
              <a:t>       </a:t>
            </a: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r>
              <a:rPr lang="en-US" altLang="zh-CN" dirty="0">
                <a:solidFill>
                  <a:srgbClr val="0D0D0D"/>
                </a:solidFill>
                <a:latin typeface="仿宋" panose="02010609060101010101" pitchFamily="49" charset="-122"/>
                <a:ea typeface="仿宋" panose="02010609060101010101" pitchFamily="49" charset="-122"/>
              </a:rPr>
              <a:t>        </a:t>
            </a:r>
          </a:p>
          <a:p>
            <a:pPr lvl="0">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r>
              <a:rPr lang="en-US" altLang="zh-CN" dirty="0">
                <a:solidFill>
                  <a:srgbClr val="0D0D0D"/>
                </a:solidFill>
                <a:latin typeface="仿宋" panose="02010609060101010101" pitchFamily="49" charset="-122"/>
                <a:ea typeface="仿宋" panose="02010609060101010101" pitchFamily="49" charset="-122"/>
              </a:rPr>
              <a:t>   </a:t>
            </a:r>
            <a:r>
              <a:rPr lang="zh-CN" altLang="en-US" dirty="0">
                <a:solidFill>
                  <a:srgbClr val="0D0D0D"/>
                </a:solidFill>
                <a:latin typeface="仿宋" panose="02010609060101010101" pitchFamily="49" charset="-122"/>
                <a:ea typeface="仿宋" panose="02010609060101010101" pitchFamily="49" charset="-122"/>
              </a:rPr>
              <a:t>        </a:t>
            </a: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r>
              <a:rPr lang="en-US" altLang="zh-CN" dirty="0">
                <a:solidFill>
                  <a:srgbClr val="0D0D0D"/>
                </a:solidFill>
                <a:latin typeface="仿宋" panose="02010609060101010101" pitchFamily="49" charset="-122"/>
                <a:ea typeface="仿宋" panose="02010609060101010101" pitchFamily="49" charset="-122"/>
              </a:rPr>
              <a:t>        </a:t>
            </a:r>
          </a:p>
          <a:p>
            <a:pPr>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endParaRPr lang="en-US" altLang="zh-CN" dirty="0">
              <a:solidFill>
                <a:srgbClr val="0D0D0D"/>
              </a:solidFill>
              <a:latin typeface="仿宋" panose="02010609060101010101" pitchFamily="49" charset="-122"/>
              <a:ea typeface="仿宋" panose="02010609060101010101" pitchFamily="49" charset="-122"/>
            </a:endParaRPr>
          </a:p>
          <a:p>
            <a:pPr>
              <a:lnSpc>
                <a:spcPct val="150000"/>
              </a:lnSpc>
              <a:spcBef>
                <a:spcPct val="0"/>
              </a:spcBef>
              <a:buClrTx/>
              <a:buNone/>
              <a:defRPr/>
            </a:pPr>
            <a:r>
              <a:rPr lang="zh-CN" altLang="en-US" dirty="0">
                <a:solidFill>
                  <a:srgbClr val="0D0D0D"/>
                </a:solidFill>
                <a:latin typeface="仿宋" panose="02010609060101010101" pitchFamily="49" charset="-122"/>
                <a:ea typeface="仿宋" panose="02010609060101010101" pitchFamily="49" charset="-122"/>
              </a:rPr>
              <a:t>        </a:t>
            </a:r>
            <a:endParaRPr lang="en-US" altLang="zh-CN" dirty="0">
              <a:solidFill>
                <a:srgbClr val="0D0D0D"/>
              </a:solidFill>
              <a:latin typeface="仿宋" panose="02010609060101010101" pitchFamily="49" charset="-122"/>
              <a:ea typeface="仿宋" panose="02010609060101010101" pitchFamily="49" charset="-122"/>
            </a:endParaRPr>
          </a:p>
          <a:p>
            <a:pPr lvl="0">
              <a:lnSpc>
                <a:spcPct val="150000"/>
              </a:lnSpc>
              <a:spcBef>
                <a:spcPct val="0"/>
              </a:spcBef>
              <a:buClrTx/>
              <a:buNone/>
              <a:defRPr/>
            </a:pPr>
            <a:endParaRPr kumimoji="0" lang="en-US" altLang="zh-CN" sz="280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mn-cs"/>
            </a:endParaRPr>
          </a:p>
        </p:txBody>
      </p:sp>
      <p:sp>
        <p:nvSpPr>
          <p:cNvPr id="27" name="Rectangle 2"/>
          <p:cNvSpPr txBox="1">
            <a:spLocks noChangeArrowheads="1"/>
          </p:cNvSpPr>
          <p:nvPr/>
        </p:nvSpPr>
        <p:spPr bwMode="gray">
          <a:xfrm>
            <a:off x="0" y="607219"/>
            <a:ext cx="8121352" cy="596900"/>
          </a:xfrm>
          <a:prstGeom prst="rect">
            <a:avLst/>
          </a:prstGeom>
          <a:noFill/>
          <a:ln w="9525">
            <a:noFill/>
            <a:miter lim="800000"/>
            <a:headEnd/>
            <a:tailEnd/>
          </a:ln>
          <a:effec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None/>
              <a:defRPr/>
            </a:pPr>
            <a:r>
              <a:rPr lang="zh-CN" altLang="en-US" sz="3600" dirty="0">
                <a:solidFill>
                  <a:srgbClr val="684309"/>
                </a:solidFill>
                <a:latin typeface="仿宋" panose="02010609060101010101" pitchFamily="49" charset="-122"/>
                <a:ea typeface="仿宋" panose="02010609060101010101" pitchFamily="49" charset="-122"/>
              </a:rPr>
              <a:t>先有</a:t>
            </a:r>
            <a:r>
              <a:rPr lang="zh-CN" altLang="en-US" sz="3600" dirty="0" smtClean="0">
                <a:solidFill>
                  <a:srgbClr val="684309"/>
                </a:solidFill>
                <a:latin typeface="仿宋" panose="02010609060101010101" pitchFamily="49" charset="-122"/>
                <a:ea typeface="仿宋" panose="02010609060101010101" pitchFamily="49" charset="-122"/>
              </a:rPr>
              <a:t>鸡还是先有蛋</a:t>
            </a:r>
            <a:endParaRPr lang="en-US" altLang="zh-CN" sz="3600" dirty="0">
              <a:solidFill>
                <a:srgbClr val="684309"/>
              </a:solidFill>
              <a:latin typeface="仿宋" panose="02010609060101010101" pitchFamily="49" charset="-122"/>
              <a:ea typeface="仿宋" panose="02010609060101010101" pitchFamily="49"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3600" b="1" i="0" u="none" strike="noStrike" kern="1200" cap="none" spc="0" normalizeH="0" baseline="0" noProof="0" dirty="0">
              <a:ln>
                <a:noFill/>
              </a:ln>
              <a:solidFill>
                <a:srgbClr val="684309"/>
              </a:solidFill>
              <a:effectLst/>
              <a:uLnTx/>
              <a:uFillTx/>
              <a:latin typeface="仿宋" panose="02010609060101010101" pitchFamily="49" charset="-122"/>
              <a:ea typeface="仿宋" panose="02010609060101010101" pitchFamily="49" charset="-122"/>
              <a:cs typeface="+mn-cs"/>
            </a:endParaRPr>
          </a:p>
        </p:txBody>
      </p:sp>
      <p:sp>
        <p:nvSpPr>
          <p:cNvPr id="12" name="文本框 11">
            <a:extLst>
              <a:ext uri="{FF2B5EF4-FFF2-40B4-BE49-F238E27FC236}">
                <a16:creationId xmlns:a16="http://schemas.microsoft.com/office/drawing/2014/main" id="{898228C3-E526-4682-AAA1-F87981303348}"/>
              </a:ext>
            </a:extLst>
          </p:cNvPr>
          <p:cNvSpPr txBox="1"/>
          <p:nvPr/>
        </p:nvSpPr>
        <p:spPr>
          <a:xfrm>
            <a:off x="992560" y="2060848"/>
            <a:ext cx="8065559" cy="523220"/>
          </a:xfrm>
          <a:prstGeom prst="rect">
            <a:avLst/>
          </a:prstGeom>
          <a:noFill/>
        </p:spPr>
        <p:txBody>
          <a:bodyPr wrap="square" rtlCol="0">
            <a:spAutoFit/>
          </a:bodyPr>
          <a:lstStyle/>
          <a:p>
            <a:r>
              <a:rPr lang="zh-CN" altLang="en-US" sz="2800" b="1" smtClean="0">
                <a:solidFill>
                  <a:schemeClr val="tx2"/>
                </a:solidFill>
                <a:latin typeface="Verdana" panose="020B0604030504040204" pitchFamily="34" charset="0"/>
              </a:rPr>
              <a:t>逻辑的先在性和时间的先在性</a:t>
            </a:r>
            <a:endParaRPr lang="zh-CN" altLang="en-US" sz="2800" b="1" dirty="0">
              <a:solidFill>
                <a:schemeClr val="tx2"/>
              </a:solidFill>
              <a:latin typeface="Verdana" panose="020B0604030504040204" pitchFamily="34" charset="0"/>
            </a:endParaRPr>
          </a:p>
        </p:txBody>
      </p:sp>
    </p:spTree>
    <p:extLst>
      <p:ext uri="{BB962C8B-B14F-4D97-AF65-F5344CB8AC3E}">
        <p14:creationId xmlns:p14="http://schemas.microsoft.com/office/powerpoint/2010/main" val="193441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464" y="228600"/>
            <a:ext cx="9368088" cy="990600"/>
          </a:xfrm>
        </p:spPr>
        <p:txBody>
          <a:bodyPr/>
          <a:lstStyle/>
          <a:p>
            <a:r>
              <a:rPr lang="en-US" altLang="zh-CN" sz="3600" b="1" dirty="0"/>
              <a:t>3 </a:t>
            </a:r>
            <a:r>
              <a:rPr lang="zh-CN" altLang="en-US" sz="3600" b="1" dirty="0"/>
              <a:t>逻辑学的性质和作用</a:t>
            </a:r>
            <a:endParaRPr lang="zh-CN" altLang="en-US" dirty="0"/>
          </a:p>
        </p:txBody>
      </p:sp>
      <p:sp>
        <p:nvSpPr>
          <p:cNvPr id="3" name="内容占位符 2"/>
          <p:cNvSpPr>
            <a:spLocks noGrp="1"/>
          </p:cNvSpPr>
          <p:nvPr>
            <p:ph sz="quarter" idx="1"/>
          </p:nvPr>
        </p:nvSpPr>
        <p:spPr>
          <a:xfrm>
            <a:off x="158957" y="1700808"/>
            <a:ext cx="9505056" cy="5040560"/>
          </a:xfrm>
        </p:spPr>
        <p:txBody>
          <a:bodyPr>
            <a:normAutofit fontScale="92500"/>
          </a:bodyPr>
          <a:lstStyle/>
          <a:p>
            <a:pPr marL="0" indent="0">
              <a:lnSpc>
                <a:spcPct val="150000"/>
              </a:lnSpc>
              <a:buNone/>
            </a:pPr>
            <a:r>
              <a:rPr lang="zh-CN" altLang="en-US" b="1" dirty="0"/>
              <a:t>②学习逻辑学，有助于培养与提高理论素养。</a:t>
            </a:r>
            <a:endParaRPr lang="en-US" altLang="zh-CN" b="1" dirty="0"/>
          </a:p>
          <a:p>
            <a:pPr marL="0" indent="0">
              <a:lnSpc>
                <a:spcPct val="150000"/>
              </a:lnSpc>
              <a:buNone/>
            </a:pPr>
            <a:r>
              <a:rPr lang="en-US" altLang="zh-CN" b="1" dirty="0"/>
              <a:t>        </a:t>
            </a:r>
            <a:r>
              <a:rPr lang="zh-CN" altLang="zh-CN" b="1" dirty="0"/>
              <a:t>学习逻辑学，可以促使思维敏捷而严密，推理能力可以大大增强，说话写文章也会中心明确、条理性强、富有说服力，从而准确地表述和论证思想，并且不为逻辑谬误、诡辩所迷惑，能对其予以有力揭露与驳斥。实践反复证明，如果逻辑素养不高，那么理论素养就不可能达到应有的层次与高度。</a:t>
            </a:r>
            <a:endParaRPr lang="en-US" altLang="zh-CN" b="1" dirty="0"/>
          </a:p>
          <a:p>
            <a:pPr marL="0" indent="0">
              <a:lnSpc>
                <a:spcPct val="150000"/>
              </a:lnSpc>
              <a:buNone/>
            </a:pPr>
            <a:r>
              <a:rPr lang="zh-CN" altLang="en-US" b="1" dirty="0"/>
              <a:t>        </a:t>
            </a:r>
            <a:endParaRPr lang="en-US" altLang="zh-CN" b="1" dirty="0">
              <a:solidFill>
                <a:srgbClr val="FF0000"/>
              </a:solidFill>
            </a:endParaRPr>
          </a:p>
          <a:p>
            <a:pPr marL="0" indent="0" algn="ctr">
              <a:buNone/>
            </a:pPr>
            <a:endParaRPr lang="en-US" altLang="zh-CN" dirty="0">
              <a:solidFill>
                <a:srgbClr val="FF0000"/>
              </a:solidFill>
            </a:endParaRPr>
          </a:p>
        </p:txBody>
      </p:sp>
    </p:spTree>
    <p:extLst>
      <p:ext uri="{BB962C8B-B14F-4D97-AF65-F5344CB8AC3E}">
        <p14:creationId xmlns:p14="http://schemas.microsoft.com/office/powerpoint/2010/main" val="2122184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794F4-0B99-4FB0-9F06-CB354DE8CA4B}"/>
              </a:ext>
            </a:extLst>
          </p:cNvPr>
          <p:cNvSpPr>
            <a:spLocks noGrp="1"/>
          </p:cNvSpPr>
          <p:nvPr>
            <p:ph type="title"/>
          </p:nvPr>
        </p:nvSpPr>
        <p:spPr>
          <a:xfrm>
            <a:off x="0" y="188640"/>
            <a:ext cx="8832850" cy="990600"/>
          </a:xfrm>
        </p:spPr>
        <p:txBody>
          <a:bodyPr>
            <a:normAutofit/>
          </a:bodyPr>
          <a:lstStyle/>
          <a:p>
            <a:pPr lvl="0">
              <a:spcBef>
                <a:spcPts val="0"/>
              </a:spcBef>
            </a:pPr>
            <a:r>
              <a:rPr lang="en-US" altLang="zh-CN" sz="4000" b="1" dirty="0">
                <a:solidFill>
                  <a:srgbClr val="4F271C"/>
                </a:solidFill>
              </a:rPr>
              <a:t>3 </a:t>
            </a:r>
            <a:r>
              <a:rPr lang="zh-CN" altLang="en-US" sz="4000" b="1" dirty="0">
                <a:solidFill>
                  <a:srgbClr val="4F271C"/>
                </a:solidFill>
              </a:rPr>
              <a:t>逻辑学的性质和作用</a:t>
            </a:r>
            <a:endParaRPr lang="zh-CN" altLang="en-US" dirty="0"/>
          </a:p>
        </p:txBody>
      </p:sp>
      <p:sp>
        <p:nvSpPr>
          <p:cNvPr id="3" name="文本框 2">
            <a:extLst>
              <a:ext uri="{FF2B5EF4-FFF2-40B4-BE49-F238E27FC236}">
                <a16:creationId xmlns:a16="http://schemas.microsoft.com/office/drawing/2014/main" id="{5A08785F-26DB-489D-B18A-257D6C9DAE85}"/>
              </a:ext>
            </a:extLst>
          </p:cNvPr>
          <p:cNvSpPr txBox="1"/>
          <p:nvPr/>
        </p:nvSpPr>
        <p:spPr>
          <a:xfrm>
            <a:off x="200472" y="1772816"/>
            <a:ext cx="5112568" cy="481978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“西方科学的发展是以两个伟大的成就为基础，那就是：希腊哲学家发明形式逻辑体系（在欧几里得几何学中），以及通过系统的实验发现有可能找出因果关系（在文艺复兴时期）。”</a:t>
            </a:r>
            <a:endParaRPr kumimoji="0" lang="en-US" altLang="zh-CN" sz="32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       ——</a:t>
            </a:r>
            <a:r>
              <a:rPr kumimoji="0" lang="zh-CN" altLang="en-US" sz="32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阿尔伯特</a:t>
            </a:r>
            <a:r>
              <a:rPr kumimoji="0" lang="en-US" altLang="zh-CN" sz="32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Tw Cen MT"/>
                <a:ea typeface="华文仿宋" panose="02010600040101010101" pitchFamily="2" charset="-122"/>
                <a:cs typeface="+mn-cs"/>
              </a:rPr>
              <a:t>爱因斯坦</a:t>
            </a:r>
          </a:p>
        </p:txBody>
      </p:sp>
      <p:pic>
        <p:nvPicPr>
          <p:cNvPr id="4" name="图片 3">
            <a:extLst>
              <a:ext uri="{FF2B5EF4-FFF2-40B4-BE49-F238E27FC236}">
                <a16:creationId xmlns:a16="http://schemas.microsoft.com/office/drawing/2014/main" id="{6C126416-6299-40D1-B49D-CA9A18C06A95}"/>
              </a:ext>
            </a:extLst>
          </p:cNvPr>
          <p:cNvPicPr>
            <a:picLocks noChangeAspect="1"/>
          </p:cNvPicPr>
          <p:nvPr/>
        </p:nvPicPr>
        <p:blipFill>
          <a:blip r:embed="rId2" cstate="print"/>
          <a:stretch>
            <a:fillRect/>
          </a:stretch>
        </p:blipFill>
        <p:spPr>
          <a:xfrm>
            <a:off x="5673080" y="1642960"/>
            <a:ext cx="3885408" cy="4968552"/>
          </a:xfrm>
          <a:prstGeom prst="rect">
            <a:avLst/>
          </a:prstGeom>
        </p:spPr>
      </p:pic>
    </p:spTree>
    <p:extLst>
      <p:ext uri="{BB962C8B-B14F-4D97-AF65-F5344CB8AC3E}">
        <p14:creationId xmlns:p14="http://schemas.microsoft.com/office/powerpoint/2010/main" val="3927951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794F4-0B99-4FB0-9F06-CB354DE8CA4B}"/>
              </a:ext>
            </a:extLst>
          </p:cNvPr>
          <p:cNvSpPr>
            <a:spLocks noGrp="1"/>
          </p:cNvSpPr>
          <p:nvPr>
            <p:ph type="title"/>
          </p:nvPr>
        </p:nvSpPr>
        <p:spPr>
          <a:xfrm>
            <a:off x="-12509" y="116632"/>
            <a:ext cx="8832850" cy="990600"/>
          </a:xfrm>
        </p:spPr>
        <p:txBody>
          <a:bodyPr>
            <a:normAutofit/>
          </a:bodyPr>
          <a:lstStyle/>
          <a:p>
            <a:pPr lvl="0">
              <a:spcBef>
                <a:spcPts val="0"/>
              </a:spcBef>
            </a:pPr>
            <a:r>
              <a:rPr lang="en-US" altLang="zh-CN" sz="4000" b="1" dirty="0">
                <a:solidFill>
                  <a:srgbClr val="4F271C"/>
                </a:solidFill>
              </a:rPr>
              <a:t>3 </a:t>
            </a:r>
            <a:r>
              <a:rPr lang="zh-CN" altLang="en-US" sz="4000" b="1" dirty="0">
                <a:solidFill>
                  <a:srgbClr val="4F271C"/>
                </a:solidFill>
              </a:rPr>
              <a:t>逻辑学的性质和作用</a:t>
            </a:r>
            <a:endParaRPr lang="zh-CN" altLang="en-US" dirty="0"/>
          </a:p>
        </p:txBody>
      </p:sp>
      <p:graphicFrame>
        <p:nvGraphicFramePr>
          <p:cNvPr id="5" name="图示 4">
            <a:extLst>
              <a:ext uri="{FF2B5EF4-FFF2-40B4-BE49-F238E27FC236}">
                <a16:creationId xmlns:a16="http://schemas.microsoft.com/office/drawing/2014/main" id="{F80943D2-01DC-403F-B6CD-F2795494CB54}"/>
              </a:ext>
            </a:extLst>
          </p:cNvPr>
          <p:cNvGraphicFramePr/>
          <p:nvPr/>
        </p:nvGraphicFramePr>
        <p:xfrm>
          <a:off x="200472" y="1916832"/>
          <a:ext cx="9577064"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箭头: 上 5">
            <a:extLst>
              <a:ext uri="{FF2B5EF4-FFF2-40B4-BE49-F238E27FC236}">
                <a16:creationId xmlns:a16="http://schemas.microsoft.com/office/drawing/2014/main" id="{A46C88B6-4EB5-4706-A9C9-ADA8A055AEA3}"/>
              </a:ext>
            </a:extLst>
          </p:cNvPr>
          <p:cNvSpPr/>
          <p:nvPr/>
        </p:nvSpPr>
        <p:spPr>
          <a:xfrm>
            <a:off x="3584848" y="3212976"/>
            <a:ext cx="360040" cy="864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a:ea typeface="华文仿宋" panose="02010600040101010101" pitchFamily="2" charset="-122"/>
              <a:cs typeface="+mn-cs"/>
            </a:endParaRPr>
          </a:p>
        </p:txBody>
      </p:sp>
      <p:sp>
        <p:nvSpPr>
          <p:cNvPr id="7" name="箭头: 上 6">
            <a:extLst>
              <a:ext uri="{FF2B5EF4-FFF2-40B4-BE49-F238E27FC236}">
                <a16:creationId xmlns:a16="http://schemas.microsoft.com/office/drawing/2014/main" id="{3D19CA7D-E368-4D32-8E7D-10DCA260F53A}"/>
              </a:ext>
            </a:extLst>
          </p:cNvPr>
          <p:cNvSpPr/>
          <p:nvPr/>
        </p:nvSpPr>
        <p:spPr>
          <a:xfrm>
            <a:off x="5457056" y="3205623"/>
            <a:ext cx="360040" cy="864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a:ea typeface="华文仿宋" panose="02010600040101010101" pitchFamily="2" charset="-122"/>
              <a:cs typeface="+mn-cs"/>
            </a:endParaRPr>
          </a:p>
        </p:txBody>
      </p:sp>
      <p:sp>
        <p:nvSpPr>
          <p:cNvPr id="8" name="箭头: 上 7">
            <a:extLst>
              <a:ext uri="{FF2B5EF4-FFF2-40B4-BE49-F238E27FC236}">
                <a16:creationId xmlns:a16="http://schemas.microsoft.com/office/drawing/2014/main" id="{73411140-86EC-4811-B512-BD573EFD210D}"/>
              </a:ext>
            </a:extLst>
          </p:cNvPr>
          <p:cNvSpPr/>
          <p:nvPr/>
        </p:nvSpPr>
        <p:spPr>
          <a:xfrm>
            <a:off x="3584848" y="4977172"/>
            <a:ext cx="360040" cy="864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a:ea typeface="华文仿宋" panose="02010600040101010101" pitchFamily="2" charset="-122"/>
              <a:cs typeface="+mn-cs"/>
            </a:endParaRPr>
          </a:p>
        </p:txBody>
      </p:sp>
      <p:sp>
        <p:nvSpPr>
          <p:cNvPr id="9" name="箭头: 上 8">
            <a:extLst>
              <a:ext uri="{FF2B5EF4-FFF2-40B4-BE49-F238E27FC236}">
                <a16:creationId xmlns:a16="http://schemas.microsoft.com/office/drawing/2014/main" id="{9AF060AE-1053-4EB1-88CC-457D543521A3}"/>
              </a:ext>
            </a:extLst>
          </p:cNvPr>
          <p:cNvSpPr/>
          <p:nvPr/>
        </p:nvSpPr>
        <p:spPr>
          <a:xfrm>
            <a:off x="5457056" y="4977172"/>
            <a:ext cx="360040" cy="864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a:ea typeface="华文仿宋" panose="02010600040101010101" pitchFamily="2" charset="-122"/>
              <a:cs typeface="+mn-cs"/>
            </a:endParaRPr>
          </a:p>
        </p:txBody>
      </p:sp>
      <p:sp>
        <p:nvSpPr>
          <p:cNvPr id="10" name="箭头: 上 9">
            <a:extLst>
              <a:ext uri="{FF2B5EF4-FFF2-40B4-BE49-F238E27FC236}">
                <a16:creationId xmlns:a16="http://schemas.microsoft.com/office/drawing/2014/main" id="{467C3204-D2DB-4727-A282-F1DD5E57EB7B}"/>
              </a:ext>
            </a:extLst>
          </p:cNvPr>
          <p:cNvSpPr/>
          <p:nvPr/>
        </p:nvSpPr>
        <p:spPr>
          <a:xfrm>
            <a:off x="2144688" y="3212976"/>
            <a:ext cx="360040" cy="2628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a:ea typeface="华文仿宋" panose="02010600040101010101" pitchFamily="2" charset="-122"/>
              <a:cs typeface="+mn-cs"/>
            </a:endParaRPr>
          </a:p>
        </p:txBody>
      </p:sp>
    </p:spTree>
    <p:extLst>
      <p:ext uri="{BB962C8B-B14F-4D97-AF65-F5344CB8AC3E}">
        <p14:creationId xmlns:p14="http://schemas.microsoft.com/office/powerpoint/2010/main" val="2525410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80" y="228600"/>
            <a:ext cx="9224072" cy="990600"/>
          </a:xfrm>
        </p:spPr>
        <p:txBody>
          <a:bodyPr/>
          <a:lstStyle/>
          <a:p>
            <a:r>
              <a:rPr lang="en-US" altLang="zh-CN" sz="3600" b="1" dirty="0"/>
              <a:t>3 </a:t>
            </a:r>
            <a:r>
              <a:rPr lang="zh-CN" altLang="en-US" sz="3600" b="1" dirty="0"/>
              <a:t>逻辑学的性质和作用</a:t>
            </a:r>
            <a:endParaRPr lang="zh-CN" altLang="en-US" dirty="0"/>
          </a:p>
        </p:txBody>
      </p:sp>
      <p:sp>
        <p:nvSpPr>
          <p:cNvPr id="3" name="内容占位符 2"/>
          <p:cNvSpPr>
            <a:spLocks noGrp="1"/>
          </p:cNvSpPr>
          <p:nvPr>
            <p:ph sz="quarter" idx="1"/>
          </p:nvPr>
        </p:nvSpPr>
        <p:spPr>
          <a:xfrm>
            <a:off x="0" y="1124744"/>
            <a:ext cx="10081120" cy="6480720"/>
          </a:xfrm>
        </p:spPr>
        <p:txBody>
          <a:bodyPr>
            <a:normAutofit fontScale="70000" lnSpcReduction="20000"/>
          </a:bodyPr>
          <a:lstStyle/>
          <a:p>
            <a:pPr marL="0" indent="0">
              <a:buNone/>
            </a:pPr>
            <a:r>
              <a:rPr lang="en-US" altLang="zh-CN" sz="3800" dirty="0">
                <a:latin typeface="Times New Roman" panose="02020603050405020304" pitchFamily="18" charset="0"/>
                <a:cs typeface="Times New Roman" panose="02020603050405020304" pitchFamily="18" charset="0"/>
              </a:rPr>
              <a:t>      </a:t>
            </a:r>
          </a:p>
          <a:p>
            <a:pPr marL="0" indent="0">
              <a:lnSpc>
                <a:spcPct val="140000"/>
              </a:lnSpc>
              <a:buNone/>
            </a:pPr>
            <a:r>
              <a:rPr lang="en-US" altLang="zh-CN" sz="3800" b="1" dirty="0">
                <a:latin typeface="Times New Roman" panose="02020603050405020304" pitchFamily="18" charset="0"/>
                <a:cs typeface="Times New Roman" panose="02020603050405020304" pitchFamily="18" charset="0"/>
              </a:rPr>
              <a:t>      “</a:t>
            </a:r>
            <a:r>
              <a:rPr lang="zh-CN" altLang="en-US" sz="3800" b="1" dirty="0">
                <a:latin typeface="Times New Roman" panose="02020603050405020304" pitchFamily="18" charset="0"/>
                <a:cs typeface="Times New Roman" panose="02020603050405020304" pitchFamily="18" charset="0"/>
              </a:rPr>
              <a:t>诡辩</a:t>
            </a:r>
            <a:r>
              <a:rPr lang="en-US" altLang="zh-CN" sz="3800" b="1" dirty="0">
                <a:latin typeface="Times New Roman" panose="02020603050405020304" pitchFamily="18" charset="0"/>
                <a:cs typeface="Times New Roman" panose="02020603050405020304" pitchFamily="18" charset="0"/>
              </a:rPr>
              <a:t>”</a:t>
            </a:r>
            <a:r>
              <a:rPr lang="zh-CN" altLang="en-US" sz="3800" b="1" dirty="0">
                <a:latin typeface="Times New Roman" panose="02020603050405020304" pitchFamily="18" charset="0"/>
                <a:cs typeface="Times New Roman" panose="02020603050405020304" pitchFamily="18" charset="0"/>
              </a:rPr>
              <a:t>一词出自希腊语，其最初含义是掌握技巧并且有智慧之意，后来逐渐深化为旨在欺骗而做的虚假论证。诡辩表面上似乎在讲逻辑，实际上是利用违反逻辑的虚假论证来迷惑对方。常用的诡辩手段有</a:t>
            </a:r>
            <a:r>
              <a:rPr lang="en-US" altLang="zh-CN" sz="3800" b="1" dirty="0">
                <a:latin typeface="Times New Roman" panose="02020603050405020304" pitchFamily="18" charset="0"/>
                <a:cs typeface="Times New Roman" panose="02020603050405020304" pitchFamily="18" charset="0"/>
              </a:rPr>
              <a:t>:</a:t>
            </a:r>
            <a:r>
              <a:rPr lang="zh-CN" altLang="en-US" sz="3800" b="1" dirty="0">
                <a:latin typeface="Times New Roman" panose="02020603050405020304" pitchFamily="18" charset="0"/>
                <a:cs typeface="Times New Roman" panose="02020603050405020304" pitchFamily="18" charset="0"/>
              </a:rPr>
              <a:t>偷换概念、歪曲引证、错误概括等。</a:t>
            </a:r>
            <a:endParaRPr lang="en-US" altLang="zh-CN" sz="3800" b="1" dirty="0">
              <a:latin typeface="Times New Roman" panose="02020603050405020304" pitchFamily="18" charset="0"/>
              <a:cs typeface="Times New Roman" panose="02020603050405020304" pitchFamily="18" charset="0"/>
            </a:endParaRPr>
          </a:p>
          <a:p>
            <a:pPr marL="0" indent="0">
              <a:lnSpc>
                <a:spcPct val="140000"/>
              </a:lnSpc>
              <a:buNone/>
            </a:pPr>
            <a:r>
              <a:rPr lang="zh-CN" altLang="en-US" sz="3800" b="1" dirty="0">
                <a:latin typeface="Times New Roman" panose="02020603050405020304" pitchFamily="18" charset="0"/>
                <a:cs typeface="Times New Roman" panose="02020603050405020304" pitchFamily="18" charset="0"/>
              </a:rPr>
              <a:t>例</a:t>
            </a:r>
            <a:r>
              <a:rPr lang="en-US" altLang="zh-CN" sz="3800" b="1" dirty="0">
                <a:latin typeface="Times New Roman" panose="02020603050405020304" pitchFamily="18" charset="0"/>
                <a:cs typeface="Times New Roman" panose="02020603050405020304" pitchFamily="18" charset="0"/>
              </a:rPr>
              <a:t>1</a:t>
            </a:r>
            <a:r>
              <a:rPr lang="zh-CN" altLang="en-US" sz="3800" b="1" dirty="0">
                <a:latin typeface="Times New Roman" panose="02020603050405020304" pitchFamily="18" charset="0"/>
                <a:cs typeface="Times New Roman" panose="02020603050405020304" pitchFamily="18" charset="0"/>
              </a:rPr>
              <a:t>：古希腊欧布里德的“有角者论证”：</a:t>
            </a:r>
            <a:endParaRPr lang="en-US" altLang="zh-CN" sz="3800" b="1" dirty="0">
              <a:latin typeface="Times New Roman" panose="02020603050405020304" pitchFamily="18" charset="0"/>
              <a:cs typeface="Times New Roman" panose="02020603050405020304" pitchFamily="18" charset="0"/>
            </a:endParaRPr>
          </a:p>
          <a:p>
            <a:pPr marL="0" indent="0">
              <a:lnSpc>
                <a:spcPct val="140000"/>
              </a:lnSpc>
              <a:buNone/>
            </a:pPr>
            <a:r>
              <a:rPr lang="zh-CN" altLang="en-US" sz="3800" b="1" dirty="0">
                <a:latin typeface="Times New Roman" panose="02020603050405020304" pitchFamily="18" charset="0"/>
                <a:cs typeface="Times New Roman" panose="02020603050405020304" pitchFamily="18" charset="0"/>
              </a:rPr>
              <a:t>    </a:t>
            </a:r>
            <a:r>
              <a:rPr lang="zh-CN" altLang="en-US" sz="3800" b="1" dirty="0">
                <a:highlight>
                  <a:srgbClr val="C0C0C0"/>
                </a:highlight>
                <a:latin typeface="Times New Roman" panose="02020603050405020304" pitchFamily="18" charset="0"/>
                <a:cs typeface="Times New Roman" panose="02020603050405020304" pitchFamily="18" charset="0"/>
              </a:rPr>
              <a:t>你没有失去的东西你仍然具有，你没有失去角，所以你有角。</a:t>
            </a:r>
            <a:endParaRPr lang="en-US" altLang="zh-CN" sz="3800" b="1" dirty="0">
              <a:highlight>
                <a:srgbClr val="C0C0C0"/>
              </a:highlight>
              <a:latin typeface="Times New Roman" panose="02020603050405020304" pitchFamily="18" charset="0"/>
              <a:cs typeface="Times New Roman" panose="02020603050405020304" pitchFamily="18" charset="0"/>
            </a:endParaRPr>
          </a:p>
          <a:p>
            <a:pPr marL="0" indent="0">
              <a:lnSpc>
                <a:spcPct val="140000"/>
              </a:lnSpc>
              <a:buNone/>
            </a:pPr>
            <a:r>
              <a:rPr lang="zh-CN" altLang="en-US" sz="3800" b="1" dirty="0">
                <a:latin typeface="Times New Roman" panose="02020603050405020304" pitchFamily="18" charset="0"/>
                <a:cs typeface="Times New Roman" panose="02020603050405020304" pitchFamily="18" charset="0"/>
              </a:rPr>
              <a:t>在“有角者论证”中，犯了“偷换概念”的逻辑错误。因为大前提要成立，它实际上意味着“你原来有的并且你没有失去的东西，你仍然具有”，而角是你原来没有的东西，因此，尽管你“没有失去”它，你仍然无角。</a:t>
            </a:r>
            <a:endParaRPr lang="en-US" altLang="zh-CN" sz="3800" b="1"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p>
          <a:p>
            <a:pPr marL="0" indent="0">
              <a:buNone/>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2046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anim calcmode="lin" valueType="num">
                                      <p:cBhvr>
                                        <p:cTn id="1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80" y="228600"/>
            <a:ext cx="9224072" cy="990600"/>
          </a:xfrm>
        </p:spPr>
        <p:txBody>
          <a:bodyPr/>
          <a:lstStyle/>
          <a:p>
            <a:r>
              <a:rPr lang="en-US" altLang="zh-CN" sz="3600" b="1" dirty="0"/>
              <a:t>3 </a:t>
            </a:r>
            <a:r>
              <a:rPr lang="zh-CN" altLang="en-US" sz="3600" b="1" dirty="0"/>
              <a:t>逻辑学的性质和作用</a:t>
            </a:r>
            <a:endParaRPr lang="zh-CN" altLang="en-US" dirty="0"/>
          </a:p>
        </p:txBody>
      </p:sp>
      <p:sp>
        <p:nvSpPr>
          <p:cNvPr id="3" name="内容占位符 2"/>
          <p:cNvSpPr>
            <a:spLocks noGrp="1"/>
          </p:cNvSpPr>
          <p:nvPr>
            <p:ph sz="quarter" idx="1"/>
          </p:nvPr>
        </p:nvSpPr>
        <p:spPr>
          <a:xfrm>
            <a:off x="128464" y="1628800"/>
            <a:ext cx="9777536" cy="5229200"/>
          </a:xfrm>
        </p:spPr>
        <p:txBody>
          <a:bodyPr>
            <a:normAutofit lnSpcReduction="10000"/>
          </a:bodyPr>
          <a:lstStyle/>
          <a:p>
            <a:pPr marL="0" indent="0">
              <a:buNone/>
            </a:pPr>
            <a:r>
              <a:rPr lang="en-US" altLang="zh-CN" sz="3800" dirty="0">
                <a:latin typeface="Times New Roman" panose="02020603050405020304" pitchFamily="18" charset="0"/>
                <a:cs typeface="Times New Roman" panose="02020603050405020304" pitchFamily="18" charset="0"/>
              </a:rPr>
              <a:t>   </a:t>
            </a:r>
          </a:p>
          <a:p>
            <a:pPr marL="0" indent="0">
              <a:lnSpc>
                <a:spcPct val="150000"/>
              </a:lnSpc>
              <a:buNone/>
            </a:pPr>
            <a:r>
              <a:rPr lang="zh-CN" altLang="en-US" sz="2800" b="1" dirty="0">
                <a:latin typeface="Times New Roman" panose="02020603050405020304" pitchFamily="18" charset="0"/>
                <a:cs typeface="Times New Roman" panose="02020603050405020304" pitchFamily="18" charset="0"/>
              </a:rPr>
              <a:t>例</a:t>
            </a:r>
            <a:r>
              <a:rPr lang="en-US" altLang="zh-CN" sz="2800" b="1"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：一位财会人员，为了掩饰和削弱自己所犯的经济问题，说：“常在河边走，哪能不湿鞋。”如何识别并反驳他的错误认识？</a:t>
            </a:r>
            <a:endParaRPr lang="en-US" altLang="zh-CN" sz="2800" b="1"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800" b="1" dirty="0">
                <a:latin typeface="Times New Roman" panose="02020603050405020304" pitchFamily="18" charset="0"/>
                <a:cs typeface="Times New Roman" panose="02020603050405020304" pitchFamily="18" charset="0"/>
              </a:rPr>
              <a:t>    对此，我们就既可以指出“常在河边走”与“湿鞋”之间并无必然的逻辑联系，也可以举出一个“常在河边走”但没有“湿鞋”的例证，从而从逻辑上进行反驳。</a:t>
            </a:r>
            <a:endParaRPr lang="en-US" altLang="zh-CN" sz="2800" b="1" dirty="0">
              <a:latin typeface="Times New Roman" panose="02020603050405020304" pitchFamily="18" charset="0"/>
              <a:cs typeface="Times New Roman" panose="02020603050405020304" pitchFamily="18" charset="0"/>
            </a:endParaRPr>
          </a:p>
          <a:p>
            <a:pPr marL="0" indent="0">
              <a:lnSpc>
                <a:spcPct val="150000"/>
              </a:lnSpc>
              <a:buNone/>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6254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464" y="228600"/>
            <a:ext cx="9368088" cy="990600"/>
          </a:xfrm>
        </p:spPr>
        <p:txBody>
          <a:bodyPr/>
          <a:lstStyle/>
          <a:p>
            <a:r>
              <a:rPr lang="en-US" altLang="zh-CN" sz="3600" b="1" dirty="0"/>
              <a:t>3 </a:t>
            </a:r>
            <a:r>
              <a:rPr lang="zh-CN" altLang="en-US" sz="3600" b="1" dirty="0"/>
              <a:t>逻辑学的性质和作用</a:t>
            </a:r>
            <a:endParaRPr lang="zh-CN" altLang="en-US" dirty="0"/>
          </a:p>
        </p:txBody>
      </p:sp>
      <p:sp>
        <p:nvSpPr>
          <p:cNvPr id="3" name="内容占位符 2"/>
          <p:cNvSpPr>
            <a:spLocks noGrp="1"/>
          </p:cNvSpPr>
          <p:nvPr>
            <p:ph sz="quarter" idx="1"/>
          </p:nvPr>
        </p:nvSpPr>
        <p:spPr>
          <a:xfrm>
            <a:off x="158957" y="1700808"/>
            <a:ext cx="9505056" cy="5040560"/>
          </a:xfrm>
        </p:spPr>
        <p:txBody>
          <a:bodyPr>
            <a:normAutofit fontScale="92500"/>
          </a:bodyPr>
          <a:lstStyle/>
          <a:p>
            <a:pPr marL="0" indent="0">
              <a:lnSpc>
                <a:spcPct val="150000"/>
              </a:lnSpc>
              <a:buNone/>
            </a:pPr>
            <a:r>
              <a:rPr lang="zh-CN" altLang="en-US" b="1" dirty="0"/>
              <a:t>③学习逻辑学，</a:t>
            </a:r>
            <a:r>
              <a:rPr lang="zh-CN" altLang="zh-CN" b="1" dirty="0"/>
              <a:t>有助于培养和提高批判性思维与创新思维能力。</a:t>
            </a:r>
            <a:r>
              <a:rPr lang="en-US" altLang="zh-CN" b="1" dirty="0"/>
              <a:t>    </a:t>
            </a:r>
          </a:p>
          <a:p>
            <a:pPr marL="0" indent="0">
              <a:lnSpc>
                <a:spcPct val="150000"/>
              </a:lnSpc>
              <a:buNone/>
            </a:pPr>
            <a:r>
              <a:rPr lang="en-US" altLang="zh-CN" dirty="0"/>
              <a:t>       </a:t>
            </a:r>
            <a:r>
              <a:rPr lang="zh-CN" altLang="zh-CN" b="1" dirty="0"/>
              <a:t>批判性思维</a:t>
            </a:r>
            <a:r>
              <a:rPr lang="zh-CN" altLang="en-US" dirty="0"/>
              <a:t>，</a:t>
            </a:r>
            <a:r>
              <a:rPr lang="zh-CN" altLang="zh-CN" dirty="0"/>
              <a:t>是指理性的、反思性的思维，也就是批判性的思考。</a:t>
            </a:r>
            <a:endParaRPr lang="en-US" altLang="zh-CN" dirty="0"/>
          </a:p>
          <a:p>
            <a:pPr marL="0" indent="0">
              <a:lnSpc>
                <a:spcPct val="150000"/>
              </a:lnSpc>
              <a:buNone/>
            </a:pPr>
            <a:r>
              <a:rPr lang="en-US" altLang="zh-CN" dirty="0"/>
              <a:t>       </a:t>
            </a:r>
            <a:r>
              <a:rPr lang="zh-CN" altLang="zh-CN" b="1" dirty="0"/>
              <a:t>创新性思维</a:t>
            </a:r>
            <a:r>
              <a:rPr lang="zh-CN" altLang="zh-CN" dirty="0"/>
              <a:t>，有时亦称“创造性思维”，是产生新思想、新观点、新理论等新成果的思维过程。</a:t>
            </a:r>
            <a:endParaRPr lang="en-US" altLang="zh-CN" dirty="0"/>
          </a:p>
          <a:p>
            <a:pPr marL="0" indent="0">
              <a:lnSpc>
                <a:spcPct val="150000"/>
              </a:lnSpc>
              <a:buNone/>
            </a:pPr>
            <a:r>
              <a:rPr lang="en-US" altLang="zh-CN" dirty="0"/>
              <a:t>       </a:t>
            </a:r>
            <a:r>
              <a:rPr lang="zh-CN" altLang="zh-CN" b="1" dirty="0"/>
              <a:t>批判性思维与创新性思维关系密切，批判性思维是创新性思维的前提。</a:t>
            </a:r>
            <a:endParaRPr lang="en-US" altLang="zh-CN" b="1" dirty="0"/>
          </a:p>
          <a:p>
            <a:pPr marL="0" indent="0" algn="ctr">
              <a:buNone/>
            </a:pPr>
            <a:endParaRPr lang="en-US" altLang="zh-CN" dirty="0">
              <a:solidFill>
                <a:srgbClr val="FF0000"/>
              </a:solidFill>
            </a:endParaRPr>
          </a:p>
        </p:txBody>
      </p:sp>
    </p:spTree>
    <p:extLst>
      <p:ext uri="{BB962C8B-B14F-4D97-AF65-F5344CB8AC3E}">
        <p14:creationId xmlns:p14="http://schemas.microsoft.com/office/powerpoint/2010/main" val="1319868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80" y="228600"/>
            <a:ext cx="9224072" cy="990600"/>
          </a:xfrm>
        </p:spPr>
        <p:txBody>
          <a:bodyPr/>
          <a:lstStyle/>
          <a:p>
            <a:r>
              <a:rPr lang="en-US" altLang="zh-CN" sz="3600" b="1" dirty="0"/>
              <a:t>3 </a:t>
            </a:r>
            <a:r>
              <a:rPr lang="zh-CN" altLang="en-US" sz="3600" b="1" dirty="0"/>
              <a:t>逻辑学的性质和作用</a:t>
            </a:r>
            <a:endParaRPr lang="zh-CN" altLang="en-US" dirty="0"/>
          </a:p>
        </p:txBody>
      </p:sp>
      <p:sp>
        <p:nvSpPr>
          <p:cNvPr id="3" name="内容占位符 2"/>
          <p:cNvSpPr>
            <a:spLocks noGrp="1"/>
          </p:cNvSpPr>
          <p:nvPr>
            <p:ph sz="quarter" idx="1"/>
          </p:nvPr>
        </p:nvSpPr>
        <p:spPr>
          <a:xfrm>
            <a:off x="128464" y="1700808"/>
            <a:ext cx="9865096" cy="5256584"/>
          </a:xfrm>
        </p:spPr>
        <p:txBody>
          <a:bodyPr>
            <a:normAutofit/>
          </a:bodyPr>
          <a:lstStyle/>
          <a:p>
            <a:pPr marL="0" indent="0">
              <a:buNone/>
            </a:pPr>
            <a:endParaRPr lang="en-US" altLang="zh-CN" b="1" dirty="0"/>
          </a:p>
          <a:p>
            <a:pPr marL="0" indent="0">
              <a:buNone/>
            </a:pPr>
            <a:r>
              <a:rPr lang="zh-CN" altLang="en-US" b="1" dirty="0"/>
              <a:t>例：医学史上叩诊法的发现。</a:t>
            </a:r>
            <a:endParaRPr lang="en-US" altLang="zh-CN" b="1" dirty="0"/>
          </a:p>
          <a:p>
            <a:pPr marL="0" indent="0">
              <a:buNone/>
            </a:pPr>
            <a:r>
              <a:rPr lang="en-US" altLang="zh-CN" dirty="0"/>
              <a:t>    </a:t>
            </a:r>
            <a:r>
              <a:rPr lang="zh-CN" altLang="en-US" dirty="0"/>
              <a:t>奥地利医生奥恩布鲁盖</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1722-1809</a:t>
            </a:r>
            <a:r>
              <a:rPr lang="zh-CN" altLang="en-US" dirty="0">
                <a:latin typeface="Times New Roman" panose="02020603050405020304" pitchFamily="18" charset="0"/>
                <a:cs typeface="Times New Roman" panose="02020603050405020304" pitchFamily="18" charset="0"/>
              </a:rPr>
              <a:t>），于</a:t>
            </a:r>
            <a:r>
              <a:rPr lang="en-US" altLang="zh-CN" dirty="0">
                <a:latin typeface="Times New Roman" panose="02020603050405020304" pitchFamily="18" charset="0"/>
                <a:cs typeface="Times New Roman" panose="02020603050405020304" pitchFamily="18" charset="0"/>
              </a:rPr>
              <a:t>1761</a:t>
            </a:r>
            <a:r>
              <a:rPr lang="zh-CN" altLang="en-US" dirty="0">
                <a:latin typeface="Times New Roman" panose="02020603050405020304" pitchFamily="18" charset="0"/>
                <a:cs typeface="Times New Roman" panose="02020603050405020304" pitchFamily="18" charset="0"/>
              </a:rPr>
              <a:t>年写成</a:t>
            </a:r>
            <a:endParaRPr lang="en-US" altLang="zh-CN" dirty="0">
              <a:latin typeface="Times New Roman" panose="02020603050405020304" pitchFamily="18" charset="0"/>
              <a:cs typeface="Times New Roman" panose="02020603050405020304" pitchFamily="18" charset="0"/>
            </a:endParaRPr>
          </a:p>
          <a:p>
            <a:pPr marL="0" indent="0" algn="ctr">
              <a:buNone/>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用叩诊人体胸廓发现胸腔内部疾病的新方法</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第一次对叩诊法做了系统的介绍。</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p>
          <a:p>
            <a:pPr marL="0" indent="0" algn="ctr">
              <a:buNone/>
            </a:pPr>
            <a:r>
              <a:rPr lang="zh-CN" altLang="en-US" b="1" i="1" dirty="0">
                <a:latin typeface="Times New Roman" panose="02020603050405020304" pitchFamily="18" charset="0"/>
                <a:cs typeface="Times New Roman" panose="02020603050405020304" pitchFamily="18" charset="0"/>
              </a:rPr>
              <a:t>为什么奥氏能发明叩诊法？</a:t>
            </a:r>
            <a:endParaRPr lang="en-US" altLang="zh-CN" b="1" i="1" dirty="0">
              <a:latin typeface="Times New Roman" panose="02020603050405020304" pitchFamily="18" charset="0"/>
              <a:cs typeface="Times New Roman" panose="02020603050405020304" pitchFamily="18" charset="0"/>
            </a:endParaRPr>
          </a:p>
          <a:p>
            <a:pPr marL="0" indent="0">
              <a:buNone/>
            </a:pPr>
            <a:endParaRPr lang="en-US" altLang="zh-CN" b="1" dirty="0">
              <a:highlight>
                <a:srgbClr val="C0C0C0"/>
              </a:highlight>
            </a:endParaRPr>
          </a:p>
          <a:p>
            <a:pPr marL="0" indent="0">
              <a:buNone/>
            </a:pPr>
            <a:r>
              <a:rPr lang="en-US" altLang="zh-CN" b="1" dirty="0"/>
              <a:t>      </a:t>
            </a:r>
            <a:endParaRPr lang="zh-CN" altLang="en-US" dirty="0"/>
          </a:p>
        </p:txBody>
      </p:sp>
    </p:spTree>
    <p:extLst>
      <p:ext uri="{BB962C8B-B14F-4D97-AF65-F5344CB8AC3E}">
        <p14:creationId xmlns:p14="http://schemas.microsoft.com/office/powerpoint/2010/main" val="152726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3">
                                            <p:txEl>
                                              <p:pRg st="2" end="2"/>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p:cTn id="1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3">
                                            <p:txEl>
                                              <p:pRg st="3" end="3"/>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p:cTn id="2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80" y="228600"/>
            <a:ext cx="9224072" cy="990600"/>
          </a:xfrm>
        </p:spPr>
        <p:txBody>
          <a:bodyPr/>
          <a:lstStyle/>
          <a:p>
            <a:r>
              <a:rPr lang="en-US" altLang="zh-CN" sz="3600" b="1" dirty="0">
                <a:solidFill>
                  <a:srgbClr val="4F271C"/>
                </a:solidFill>
              </a:rPr>
              <a:t>3 </a:t>
            </a:r>
            <a:r>
              <a:rPr lang="zh-CN" altLang="en-US" sz="3600" b="1" dirty="0">
                <a:solidFill>
                  <a:srgbClr val="4F271C"/>
                </a:solidFill>
              </a:rPr>
              <a:t>逻辑学的性质和作用</a:t>
            </a:r>
            <a:endParaRPr lang="zh-CN" altLang="en-US" dirty="0"/>
          </a:p>
        </p:txBody>
      </p:sp>
      <p:sp>
        <p:nvSpPr>
          <p:cNvPr id="3" name="内容占位符 2"/>
          <p:cNvSpPr>
            <a:spLocks noGrp="1"/>
          </p:cNvSpPr>
          <p:nvPr>
            <p:ph sz="quarter" idx="1"/>
          </p:nvPr>
        </p:nvSpPr>
        <p:spPr>
          <a:xfrm>
            <a:off x="128464" y="1700808"/>
            <a:ext cx="9577064" cy="4495800"/>
          </a:xfrm>
        </p:spPr>
        <p:txBody>
          <a:bodyPr/>
          <a:lstStyle/>
          <a:p>
            <a:pPr marL="0" indent="0" algn="ctr">
              <a:buNone/>
            </a:pPr>
            <a:r>
              <a:rPr lang="en-US" altLang="zh-CN" dirty="0">
                <a:solidFill>
                  <a:prstClr val="black"/>
                </a:solidFill>
              </a:rPr>
              <a:t> </a:t>
            </a:r>
          </a:p>
          <a:p>
            <a:pPr marL="0" indent="0" algn="ctr">
              <a:buNone/>
            </a:pPr>
            <a:endParaRPr lang="en-US" altLang="zh-CN" b="1" dirty="0">
              <a:solidFill>
                <a:prstClr val="black"/>
              </a:solidFill>
              <a:highlight>
                <a:srgbClr val="C0C0C0"/>
              </a:highlight>
            </a:endParaRPr>
          </a:p>
          <a:p>
            <a:pPr marL="0" indent="0" algn="ctr">
              <a:buNone/>
            </a:pPr>
            <a:r>
              <a:rPr lang="zh-CN" altLang="en-US" b="1" dirty="0">
                <a:solidFill>
                  <a:prstClr val="black"/>
                </a:solidFill>
                <a:highlight>
                  <a:srgbClr val="C0C0C0"/>
                </a:highlight>
              </a:rPr>
              <a:t>已有的真知＋正确的推理</a:t>
            </a:r>
            <a:endParaRPr lang="en-US" altLang="zh-CN" b="1" dirty="0">
              <a:solidFill>
                <a:prstClr val="black"/>
              </a:solidFill>
              <a:highlight>
                <a:srgbClr val="C0C0C0"/>
              </a:highlight>
            </a:endParaRPr>
          </a:p>
          <a:p>
            <a:pPr marL="0" indent="0" algn="ctr">
              <a:buNone/>
            </a:pPr>
            <a:endParaRPr lang="en-US" altLang="zh-CN" b="1" dirty="0">
              <a:solidFill>
                <a:prstClr val="black"/>
              </a:solidFill>
              <a:highlight>
                <a:srgbClr val="C0C0C0"/>
              </a:highlight>
            </a:endParaRPr>
          </a:p>
          <a:p>
            <a:pPr marL="0" indent="0" algn="ctr">
              <a:lnSpc>
                <a:spcPct val="150000"/>
              </a:lnSpc>
              <a:buNone/>
            </a:pPr>
            <a:r>
              <a:rPr lang="zh-CN" altLang="en-US" dirty="0"/>
              <a:t>      </a:t>
            </a:r>
            <a:r>
              <a:rPr lang="zh-CN" altLang="en-US" b="1" dirty="0"/>
              <a:t>逻辑学可以帮助我们在已有知识的基础上通过正确推理而提出假说并检验假说，从而一次又一次获得科学发现。</a:t>
            </a:r>
          </a:p>
        </p:txBody>
      </p:sp>
    </p:spTree>
    <p:extLst>
      <p:ext uri="{BB962C8B-B14F-4D97-AF65-F5344CB8AC3E}">
        <p14:creationId xmlns:p14="http://schemas.microsoft.com/office/powerpoint/2010/main" val="2299809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80" y="228600"/>
            <a:ext cx="9224072" cy="990600"/>
          </a:xfrm>
        </p:spPr>
        <p:txBody>
          <a:bodyPr/>
          <a:lstStyle/>
          <a:p>
            <a:r>
              <a:rPr lang="en-US" altLang="zh-CN" sz="3600" b="1" dirty="0">
                <a:solidFill>
                  <a:srgbClr val="4F271C"/>
                </a:solidFill>
              </a:rPr>
              <a:t>3 </a:t>
            </a:r>
            <a:r>
              <a:rPr lang="zh-CN" altLang="en-US" sz="3600" b="1" dirty="0">
                <a:solidFill>
                  <a:srgbClr val="4F271C"/>
                </a:solidFill>
              </a:rPr>
              <a:t>逻辑学的性质和作用</a:t>
            </a:r>
            <a:endParaRPr lang="zh-CN" altLang="en-US" dirty="0"/>
          </a:p>
        </p:txBody>
      </p:sp>
      <p:sp>
        <p:nvSpPr>
          <p:cNvPr id="3" name="内容占位符 2"/>
          <p:cNvSpPr>
            <a:spLocks noGrp="1"/>
          </p:cNvSpPr>
          <p:nvPr>
            <p:ph sz="quarter" idx="1"/>
          </p:nvPr>
        </p:nvSpPr>
        <p:spPr>
          <a:xfrm>
            <a:off x="128464" y="1628800"/>
            <a:ext cx="9649072" cy="5040560"/>
          </a:xfrm>
        </p:spPr>
        <p:txBody>
          <a:bodyPr>
            <a:normAutofit lnSpcReduction="10000"/>
          </a:bodyPr>
          <a:lstStyle/>
          <a:p>
            <a:pPr marL="0" indent="0">
              <a:buNone/>
            </a:pPr>
            <a:r>
              <a:rPr lang="en-US" altLang="zh-CN" dirty="0">
                <a:latin typeface="Times New Roman" panose="02020603050405020304" pitchFamily="18" charset="0"/>
                <a:cs typeface="Times New Roman" panose="02020603050405020304" pitchFamily="18" charset="0"/>
              </a:rPr>
              <a:t>      </a:t>
            </a:r>
          </a:p>
          <a:p>
            <a:pPr marL="0" indent="0">
              <a:lnSpc>
                <a:spcPct val="150000"/>
              </a:lnSpc>
              <a:buNone/>
            </a:pPr>
            <a:r>
              <a:rPr lang="en-US" altLang="zh-CN"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通过系统地学习逻辑学，我们才能将“</a:t>
            </a:r>
            <a:r>
              <a:rPr lang="zh-CN" altLang="en-US" b="1" dirty="0">
                <a:solidFill>
                  <a:srgbClr val="FF0000"/>
                </a:solidFill>
                <a:latin typeface="Times New Roman" panose="02020603050405020304" pitchFamily="18" charset="0"/>
                <a:cs typeface="Times New Roman" panose="02020603050405020304" pitchFamily="18" charset="0"/>
              </a:rPr>
              <a:t>自发的逻辑感觉</a:t>
            </a:r>
            <a:r>
              <a:rPr lang="zh-CN" altLang="en-US" b="1" dirty="0">
                <a:latin typeface="Times New Roman" panose="02020603050405020304" pitchFamily="18" charset="0"/>
                <a:cs typeface="Times New Roman" panose="02020603050405020304" pitchFamily="18" charset="0"/>
              </a:rPr>
              <a:t>”培养成为“</a:t>
            </a:r>
            <a:r>
              <a:rPr lang="zh-CN" altLang="en-US" b="1" dirty="0">
                <a:solidFill>
                  <a:srgbClr val="FF0000"/>
                </a:solidFill>
                <a:latin typeface="Times New Roman" panose="02020603050405020304" pitchFamily="18" charset="0"/>
                <a:cs typeface="Times New Roman" panose="02020603050405020304" pitchFamily="18" charset="0"/>
              </a:rPr>
              <a:t>自觉的逻辑意识</a:t>
            </a:r>
            <a:r>
              <a:rPr lang="zh-CN" altLang="en-US" b="1" dirty="0">
                <a:latin typeface="Times New Roman" panose="02020603050405020304" pitchFamily="18" charset="0"/>
                <a:cs typeface="Times New Roman" panose="02020603050405020304" pitchFamily="18" charset="0"/>
              </a:rPr>
              <a:t>”，并通过“</a:t>
            </a:r>
            <a:r>
              <a:rPr lang="zh-CN" altLang="en-US" b="1" dirty="0">
                <a:solidFill>
                  <a:srgbClr val="FF0000"/>
                </a:solidFill>
                <a:latin typeface="Times New Roman" panose="02020603050405020304" pitchFamily="18" charset="0"/>
                <a:cs typeface="Times New Roman" panose="02020603050405020304" pitchFamily="18" charset="0"/>
              </a:rPr>
              <a:t>自为的逻辑训练</a:t>
            </a:r>
            <a:r>
              <a:rPr lang="zh-CN" altLang="en-US" b="1" dirty="0">
                <a:latin typeface="Times New Roman" panose="02020603050405020304" pitchFamily="18" charset="0"/>
                <a:cs typeface="Times New Roman" panose="02020603050405020304" pitchFamily="18" charset="0"/>
              </a:rPr>
              <a:t>”，将逻辑感觉、逻辑意识升华为一种“</a:t>
            </a:r>
            <a:r>
              <a:rPr lang="zh-CN" altLang="en-US" b="1" dirty="0">
                <a:solidFill>
                  <a:srgbClr val="FF0000"/>
                </a:solidFill>
                <a:latin typeface="Times New Roman" panose="02020603050405020304" pitchFamily="18" charset="0"/>
                <a:cs typeface="Times New Roman" panose="02020603050405020304" pitchFamily="18" charset="0"/>
              </a:rPr>
              <a:t>自由的逻辑精神</a:t>
            </a:r>
            <a:r>
              <a:rPr lang="zh-CN" altLang="en-US" b="1" dirty="0">
                <a:latin typeface="Times New Roman" panose="02020603050405020304" pitchFamily="18" charset="0"/>
                <a:cs typeface="Times New Roman" panose="02020603050405020304" pitchFamily="18" charset="0"/>
              </a:rPr>
              <a:t>”，使之成为一种时刻用逻辑思考的“习惯”，这就是逻辑思维素质。它对于我们希望清楚地论证什么或反驳什么是时刻有用的、永伴一生的。</a:t>
            </a:r>
            <a:endParaRPr lang="en-US" altLang="zh-CN" b="1"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895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80" y="228600"/>
            <a:ext cx="9224072" cy="990600"/>
          </a:xfrm>
        </p:spPr>
        <p:txBody>
          <a:bodyPr/>
          <a:lstStyle/>
          <a:p>
            <a:r>
              <a:rPr lang="en-US" altLang="zh-CN" sz="3600" b="1" dirty="0">
                <a:solidFill>
                  <a:srgbClr val="4F271C"/>
                </a:solidFill>
              </a:rPr>
              <a:t>3 </a:t>
            </a:r>
            <a:r>
              <a:rPr lang="zh-CN" altLang="en-US" sz="3600" b="1" dirty="0">
                <a:solidFill>
                  <a:srgbClr val="4F271C"/>
                </a:solidFill>
              </a:rPr>
              <a:t>逻辑学的性质和作用</a:t>
            </a:r>
            <a:endParaRPr lang="zh-CN" altLang="en-US" dirty="0"/>
          </a:p>
        </p:txBody>
      </p:sp>
      <p:sp>
        <p:nvSpPr>
          <p:cNvPr id="3" name="内容占位符 2"/>
          <p:cNvSpPr>
            <a:spLocks noGrp="1"/>
          </p:cNvSpPr>
          <p:nvPr>
            <p:ph sz="quarter" idx="1"/>
          </p:nvPr>
        </p:nvSpPr>
        <p:spPr>
          <a:xfrm>
            <a:off x="59980" y="1772816"/>
            <a:ext cx="9649072" cy="5040560"/>
          </a:xfrm>
        </p:spPr>
        <p:txBody>
          <a:bodyPr/>
          <a:lstStyle/>
          <a:p>
            <a:pPr marL="0" indent="0">
              <a:lnSpc>
                <a:spcPct val="150000"/>
              </a:lnSpc>
              <a:buNone/>
            </a:pPr>
            <a:r>
              <a:rPr lang="zh-CN" altLang="en-US" b="1" dirty="0">
                <a:latin typeface="Times New Roman" panose="02020603050405020304" pitchFamily="18" charset="0"/>
                <a:cs typeface="Times New Roman" panose="02020603050405020304" pitchFamily="18" charset="0"/>
              </a:rPr>
              <a:t>最后，从应试的角度来说，逻辑学也是重要的。</a:t>
            </a:r>
            <a:endParaRPr lang="en-US" altLang="zh-CN" b="1" dirty="0">
              <a:latin typeface="Times New Roman" panose="02020603050405020304" pitchFamily="18" charset="0"/>
              <a:cs typeface="Times New Roman" panose="02020603050405020304" pitchFamily="18" charset="0"/>
            </a:endParaRPr>
          </a:p>
          <a:p>
            <a:pPr marL="0" indent="0">
              <a:lnSpc>
                <a:spcPct val="150000"/>
              </a:lnSpc>
              <a:buNone/>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公务员、</a:t>
            </a:r>
            <a:r>
              <a:rPr lang="en-US" altLang="zh-CN" b="1" dirty="0">
                <a:latin typeface="Times New Roman" panose="02020603050405020304" pitchFamily="18" charset="0"/>
                <a:cs typeface="Times New Roman" panose="02020603050405020304" pitchFamily="18" charset="0"/>
              </a:rPr>
              <a:t>MPA</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MBA</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GRE</a:t>
            </a:r>
            <a:r>
              <a:rPr lang="zh-CN" altLang="en-US" b="1" dirty="0">
                <a:latin typeface="Times New Roman" panose="02020603050405020304" pitchFamily="18" charset="0"/>
                <a:cs typeface="Times New Roman" panose="02020603050405020304" pitchFamily="18" charset="0"/>
              </a:rPr>
              <a:t>等考试都对逻辑思维能力进行相关的测试。很明显，这些考试的设计者认识到，合逻辑的推理能力是在这些领域中取得成功的必要条件。</a:t>
            </a:r>
            <a:endParaRPr lang="en-US" altLang="zh-CN" b="1"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p>
          <a:p>
            <a:pPr marL="0" indent="0">
              <a:buNone/>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486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143628" y="367416"/>
            <a:ext cx="4089292" cy="537682"/>
          </a:xfrm>
        </p:spPr>
        <p:txBody>
          <a:bodyPr>
            <a:noAutofit/>
          </a:bodyPr>
          <a:lstStyle/>
          <a:p>
            <a:pPr>
              <a:defRPr/>
            </a:pPr>
            <a:r>
              <a:rPr lang="zh-CN" altLang="en-US" sz="3600" b="1" dirty="0" smtClean="0">
                <a:solidFill>
                  <a:srgbClr val="4F271C"/>
                </a:solidFill>
              </a:rPr>
              <a:t>三个层次的逻辑学</a:t>
            </a:r>
            <a:endParaRPr lang="en-US" altLang="zh-CN" sz="3600" dirty="0">
              <a:solidFill>
                <a:schemeClr val="accent6">
                  <a:lumMod val="50000"/>
                </a:schemeClr>
              </a:solidFill>
              <a:ea typeface="宋体" pitchFamily="2" charset="-122"/>
            </a:endParaRPr>
          </a:p>
        </p:txBody>
      </p:sp>
      <p:sp>
        <p:nvSpPr>
          <p:cNvPr id="15363" name="Text Box 3"/>
          <p:cNvSpPr txBox="1">
            <a:spLocks noChangeArrowheads="1"/>
          </p:cNvSpPr>
          <p:nvPr/>
        </p:nvSpPr>
        <p:spPr bwMode="auto">
          <a:xfrm>
            <a:off x="2041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nvGrpSpPr>
          <p:cNvPr id="2" name="Group 46"/>
          <p:cNvGrpSpPr>
            <a:grpSpLocks/>
          </p:cNvGrpSpPr>
          <p:nvPr/>
        </p:nvGrpSpPr>
        <p:grpSpPr bwMode="auto">
          <a:xfrm>
            <a:off x="2000672" y="1940097"/>
            <a:ext cx="5616624" cy="1491558"/>
            <a:chOff x="1288" y="1824"/>
            <a:chExt cx="2984" cy="451"/>
          </a:xfrm>
        </p:grpSpPr>
        <p:sp>
          <p:nvSpPr>
            <p:cNvPr id="87087"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a:extLst/>
          </p:spPr>
          <p:txBody>
            <a:bodyPr wrap="none" anchor="ctr"/>
            <a:lstStyle/>
            <a:p>
              <a:pPr algn="r" eaLnBrk="1" hangingPunct="1">
                <a:defRPr/>
              </a:pPr>
              <a:endParaRPr lang="zh-CN" altLang="en-US">
                <a:latin typeface="Arial" charset="0"/>
                <a:ea typeface="宋体" pitchFamily="2" charset="-122"/>
              </a:endParaRPr>
            </a:p>
          </p:txBody>
        </p:sp>
        <p:sp>
          <p:nvSpPr>
            <p:cNvPr id="15391" name="AutoShape 48"/>
            <p:cNvSpPr>
              <a:spLocks noChangeArrowheads="1"/>
            </p:cNvSpPr>
            <p:nvPr/>
          </p:nvSpPr>
          <p:spPr bwMode="gray">
            <a:xfrm>
              <a:off x="1288" y="1824"/>
              <a:ext cx="432" cy="432"/>
            </a:xfrm>
            <a:prstGeom prst="diamond">
              <a:avLst/>
            </a:prstGeom>
            <a:solidFill>
              <a:schemeClr val="accent2"/>
            </a:solidFill>
            <a:ln w="25400">
              <a:solidFill>
                <a:schemeClr val="bg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5392" name="Text Box 49"/>
            <p:cNvSpPr txBox="1">
              <a:spLocks noChangeArrowheads="1"/>
            </p:cNvSpPr>
            <p:nvPr/>
          </p:nvSpPr>
          <p:spPr bwMode="gray">
            <a:xfrm>
              <a:off x="1858" y="1949"/>
              <a:ext cx="216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None/>
              </a:pPr>
              <a:r>
                <a:rPr lang="zh-CN" altLang="en-US" sz="3200" dirty="0" smtClean="0">
                  <a:solidFill>
                    <a:srgbClr val="000000"/>
                  </a:solidFill>
                  <a:latin typeface="仿宋" panose="02010609060101010101" pitchFamily="49" charset="-122"/>
                  <a:ea typeface="仿宋" panose="02010609060101010101" pitchFamily="49" charset="-122"/>
                </a:rPr>
                <a:t>会做逻辑学的题</a:t>
              </a:r>
              <a:endParaRPr lang="en-US" altLang="zh-CN" sz="3200" dirty="0" smtClean="0">
                <a:solidFill>
                  <a:srgbClr val="000000"/>
                </a:solidFill>
                <a:latin typeface="仿宋" panose="02010609060101010101" pitchFamily="49" charset="-122"/>
                <a:ea typeface="仿宋" panose="02010609060101010101" pitchFamily="49" charset="-122"/>
              </a:endParaRPr>
            </a:p>
            <a:p>
              <a:pPr algn="ctr">
                <a:spcBef>
                  <a:spcPct val="0"/>
                </a:spcBef>
                <a:buClrTx/>
                <a:buNone/>
              </a:pPr>
              <a:endParaRPr lang="en-US" altLang="zh-CN" sz="3200" dirty="0">
                <a:solidFill>
                  <a:srgbClr val="000000"/>
                </a:solidFill>
                <a:latin typeface="仿宋" panose="02010609060101010101" pitchFamily="49" charset="-122"/>
                <a:ea typeface="仿宋" panose="02010609060101010101" pitchFamily="49" charset="-122"/>
              </a:endParaRPr>
            </a:p>
          </p:txBody>
        </p:sp>
        <p:sp>
          <p:nvSpPr>
            <p:cNvPr id="15393" name="Text Box 50"/>
            <p:cNvSpPr txBox="1">
              <a:spLocks noChangeArrowheads="1"/>
            </p:cNvSpPr>
            <p:nvPr/>
          </p:nvSpPr>
          <p:spPr bwMode="gray">
            <a:xfrm>
              <a:off x="1392" y="1972"/>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b="0" dirty="0">
                  <a:solidFill>
                    <a:schemeClr val="bg1"/>
                  </a:solidFill>
                  <a:latin typeface="Arial" panose="020B0604020202020204" pitchFamily="34" charset="0"/>
                  <a:ea typeface="宋体" panose="02010600030101010101" pitchFamily="2" charset="-122"/>
                </a:rPr>
                <a:t>1</a:t>
              </a:r>
            </a:p>
          </p:txBody>
        </p:sp>
      </p:grpSp>
      <p:grpSp>
        <p:nvGrpSpPr>
          <p:cNvPr id="3" name="Group 51"/>
          <p:cNvGrpSpPr>
            <a:grpSpLocks/>
          </p:cNvGrpSpPr>
          <p:nvPr/>
        </p:nvGrpSpPr>
        <p:grpSpPr bwMode="auto">
          <a:xfrm>
            <a:off x="2056348" y="3585301"/>
            <a:ext cx="5629739" cy="1470991"/>
            <a:chOff x="1281" y="1842"/>
            <a:chExt cx="3028" cy="400"/>
          </a:xfrm>
        </p:grpSpPr>
        <p:sp>
          <p:nvSpPr>
            <p:cNvPr id="87092" name="AutoShape 52"/>
            <p:cNvSpPr>
              <a:spLocks noChangeArrowheads="1"/>
            </p:cNvSpPr>
            <p:nvPr/>
          </p:nvSpPr>
          <p:spPr bwMode="gray">
            <a:xfrm>
              <a:off x="1573" y="1906"/>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p:spPr>
          <p:txBody>
            <a:bodyPr wrap="none" anchor="ctr"/>
            <a:lstStyle/>
            <a:p>
              <a:pPr algn="r" eaLnBrk="1" hangingPunct="1">
                <a:defRPr/>
              </a:pPr>
              <a:endParaRPr lang="zh-CN" altLang="en-US">
                <a:latin typeface="Arial" charset="0"/>
                <a:ea typeface="宋体" pitchFamily="2" charset="-122"/>
              </a:endParaRPr>
            </a:p>
          </p:txBody>
        </p:sp>
        <p:sp>
          <p:nvSpPr>
            <p:cNvPr id="15387" name="AutoShape 53"/>
            <p:cNvSpPr>
              <a:spLocks noChangeArrowheads="1"/>
            </p:cNvSpPr>
            <p:nvPr/>
          </p:nvSpPr>
          <p:spPr bwMode="gray">
            <a:xfrm>
              <a:off x="1281" y="1842"/>
              <a:ext cx="437" cy="400"/>
            </a:xfrm>
            <a:prstGeom prst="diamond">
              <a:avLst/>
            </a:prstGeom>
            <a:solidFill>
              <a:schemeClr val="accent1"/>
            </a:solidFill>
            <a:ln w="25400">
              <a:solidFill>
                <a:schemeClr val="bg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5388" name="Text Box 54"/>
            <p:cNvSpPr txBox="1">
              <a:spLocks noChangeArrowheads="1"/>
            </p:cNvSpPr>
            <p:nvPr/>
          </p:nvSpPr>
          <p:spPr bwMode="gray">
            <a:xfrm>
              <a:off x="1823" y="1962"/>
              <a:ext cx="216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None/>
              </a:pPr>
              <a:r>
                <a:rPr lang="zh-CN" altLang="en-US" sz="3200" dirty="0" smtClean="0">
                  <a:solidFill>
                    <a:srgbClr val="000000"/>
                  </a:solidFill>
                  <a:latin typeface="仿宋" panose="02010609060101010101" pitchFamily="49" charset="-122"/>
                  <a:ea typeface="仿宋" panose="02010609060101010101" pitchFamily="49" charset="-122"/>
                </a:rPr>
                <a:t>会解决逻辑问题</a:t>
              </a:r>
              <a:endParaRPr lang="en-US" altLang="zh-CN" sz="3200" dirty="0">
                <a:solidFill>
                  <a:srgbClr val="000000"/>
                </a:solidFill>
                <a:latin typeface="仿宋" panose="02010609060101010101" pitchFamily="49" charset="-122"/>
                <a:ea typeface="仿宋" panose="02010609060101010101" pitchFamily="49" charset="-122"/>
              </a:endParaRPr>
            </a:p>
          </p:txBody>
        </p:sp>
        <p:sp>
          <p:nvSpPr>
            <p:cNvPr id="15389" name="Text Box 55"/>
            <p:cNvSpPr txBox="1">
              <a:spLocks noChangeArrowheads="1"/>
            </p:cNvSpPr>
            <p:nvPr/>
          </p:nvSpPr>
          <p:spPr bwMode="gray">
            <a:xfrm>
              <a:off x="1393" y="1968"/>
              <a:ext cx="21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b="0" dirty="0">
                  <a:solidFill>
                    <a:schemeClr val="bg1"/>
                  </a:solidFill>
                  <a:latin typeface="Arial" panose="020B0604020202020204" pitchFamily="34" charset="0"/>
                  <a:ea typeface="宋体" panose="02010600030101010101" pitchFamily="2" charset="-122"/>
                </a:rPr>
                <a:t>2</a:t>
              </a:r>
            </a:p>
          </p:txBody>
        </p:sp>
      </p:grpSp>
      <p:grpSp>
        <p:nvGrpSpPr>
          <p:cNvPr id="4" name="Group 61"/>
          <p:cNvGrpSpPr>
            <a:grpSpLocks/>
          </p:cNvGrpSpPr>
          <p:nvPr/>
        </p:nvGrpSpPr>
        <p:grpSpPr bwMode="auto">
          <a:xfrm>
            <a:off x="2041525" y="5319867"/>
            <a:ext cx="5575771" cy="1391666"/>
            <a:chOff x="1262" y="1876"/>
            <a:chExt cx="3062" cy="396"/>
          </a:xfrm>
        </p:grpSpPr>
        <p:sp>
          <p:nvSpPr>
            <p:cNvPr id="87102" name="AutoShape 62"/>
            <p:cNvSpPr>
              <a:spLocks noChangeArrowheads="1"/>
            </p:cNvSpPr>
            <p:nvPr/>
          </p:nvSpPr>
          <p:spPr bwMode="gray">
            <a:xfrm>
              <a:off x="1588" y="1930"/>
              <a:ext cx="2736" cy="288"/>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chemeClr val="bg1"/>
              </a:solidFill>
              <a:round/>
              <a:headEnd/>
              <a:tailEnd/>
            </a:ln>
            <a:effectLst/>
            <a:extLst/>
          </p:spPr>
          <p:txBody>
            <a:bodyPr wrap="none" anchor="ctr"/>
            <a:lstStyle/>
            <a:p>
              <a:pPr algn="r" eaLnBrk="1" hangingPunct="1">
                <a:defRPr/>
              </a:pPr>
              <a:endParaRPr lang="zh-CN" altLang="en-US">
                <a:latin typeface="Arial" charset="0"/>
                <a:ea typeface="宋体" pitchFamily="2" charset="-122"/>
              </a:endParaRPr>
            </a:p>
          </p:txBody>
        </p:sp>
        <p:sp>
          <p:nvSpPr>
            <p:cNvPr id="15379" name="AutoShape 63"/>
            <p:cNvSpPr>
              <a:spLocks noChangeArrowheads="1"/>
            </p:cNvSpPr>
            <p:nvPr/>
          </p:nvSpPr>
          <p:spPr bwMode="gray">
            <a:xfrm>
              <a:off x="1262" y="1876"/>
              <a:ext cx="438" cy="365"/>
            </a:xfrm>
            <a:prstGeom prst="diamond">
              <a:avLst/>
            </a:prstGeom>
            <a:solidFill>
              <a:schemeClr val="folHlink"/>
            </a:solidFill>
            <a:ln w="25400">
              <a:solidFill>
                <a:schemeClr val="bg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5380" name="Text Box 64"/>
            <p:cNvSpPr txBox="1">
              <a:spLocks noChangeArrowheads="1"/>
            </p:cNvSpPr>
            <p:nvPr/>
          </p:nvSpPr>
          <p:spPr bwMode="gray">
            <a:xfrm>
              <a:off x="1885" y="1977"/>
              <a:ext cx="236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None/>
              </a:pPr>
              <a:r>
                <a:rPr lang="zh-CN" altLang="en-US" sz="3200" smtClean="0">
                  <a:solidFill>
                    <a:srgbClr val="000000"/>
                  </a:solidFill>
                  <a:latin typeface="仿宋" panose="02010609060101010101" pitchFamily="49" charset="-122"/>
                  <a:ea typeface="仿宋" panose="02010609060101010101" pitchFamily="49" charset="-122"/>
                </a:rPr>
                <a:t>具有较强逻辑思维</a:t>
              </a:r>
              <a:r>
                <a:rPr lang="zh-CN" altLang="en-US" sz="3200" dirty="0" smtClean="0">
                  <a:solidFill>
                    <a:srgbClr val="000000"/>
                  </a:solidFill>
                  <a:latin typeface="仿宋" panose="02010609060101010101" pitchFamily="49" charset="-122"/>
                  <a:ea typeface="仿宋" panose="02010609060101010101" pitchFamily="49" charset="-122"/>
                </a:rPr>
                <a:t>能力</a:t>
              </a:r>
              <a:endParaRPr lang="en-US" altLang="zh-CN" sz="3200" dirty="0">
                <a:solidFill>
                  <a:srgbClr val="000000"/>
                </a:solidFill>
                <a:latin typeface="仿宋" panose="02010609060101010101" pitchFamily="49" charset="-122"/>
                <a:ea typeface="仿宋" panose="02010609060101010101" pitchFamily="49" charset="-122"/>
              </a:endParaRPr>
            </a:p>
          </p:txBody>
        </p:sp>
        <p:sp>
          <p:nvSpPr>
            <p:cNvPr id="15381" name="Text Box 65"/>
            <p:cNvSpPr txBox="1">
              <a:spLocks noChangeArrowheads="1"/>
            </p:cNvSpPr>
            <p:nvPr/>
          </p:nvSpPr>
          <p:spPr bwMode="gray">
            <a:xfrm>
              <a:off x="1379" y="198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b="0" dirty="0">
                  <a:solidFill>
                    <a:schemeClr val="bg1"/>
                  </a:solidFill>
                  <a:latin typeface="Arial" panose="020B0604020202020204" pitchFamily="34" charset="0"/>
                  <a:ea typeface="宋体" panose="02010600030101010101" pitchFamily="2" charset="-122"/>
                </a:rPr>
                <a:t>3</a:t>
              </a:r>
            </a:p>
          </p:txBody>
        </p:sp>
      </p:grpSp>
    </p:spTree>
    <p:extLst>
      <p:ext uri="{BB962C8B-B14F-4D97-AF65-F5344CB8AC3E}">
        <p14:creationId xmlns:p14="http://schemas.microsoft.com/office/powerpoint/2010/main" val="3409827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464" y="188640"/>
            <a:ext cx="9368088" cy="990600"/>
          </a:xfrm>
        </p:spPr>
        <p:txBody>
          <a:bodyPr/>
          <a:lstStyle/>
          <a:p>
            <a:r>
              <a:rPr lang="en-US" altLang="zh-CN" sz="3600" b="1" dirty="0">
                <a:solidFill>
                  <a:srgbClr val="4F271C"/>
                </a:solidFill>
              </a:rPr>
              <a:t>3 </a:t>
            </a:r>
            <a:r>
              <a:rPr lang="zh-CN" altLang="en-US" sz="3600" b="1" dirty="0">
                <a:solidFill>
                  <a:srgbClr val="4F271C"/>
                </a:solidFill>
              </a:rPr>
              <a:t>逻辑学的性质和作用</a:t>
            </a:r>
            <a:endParaRPr lang="zh-CN" altLang="en-US" dirty="0"/>
          </a:p>
        </p:txBody>
      </p:sp>
      <p:sp>
        <p:nvSpPr>
          <p:cNvPr id="6" name="内容占位符 5"/>
          <p:cNvSpPr>
            <a:spLocks noGrp="1"/>
          </p:cNvSpPr>
          <p:nvPr>
            <p:ph sz="quarter" idx="1"/>
          </p:nvPr>
        </p:nvSpPr>
        <p:spPr>
          <a:xfrm>
            <a:off x="128464" y="1794418"/>
            <a:ext cx="9577064" cy="5069160"/>
          </a:xfrm>
        </p:spPr>
        <p:txBody>
          <a:bodyPr numCol="2">
            <a:normAutofit fontScale="85000" lnSpcReduction="20000"/>
          </a:bodyPr>
          <a:lstStyle/>
          <a:p>
            <a:pPr marL="0" indent="0">
              <a:buNone/>
            </a:pPr>
            <a:r>
              <a:rPr lang="zh-CN" altLang="zh-CN" sz="3300" b="1" dirty="0"/>
              <a:t>公务员、</a:t>
            </a:r>
            <a:r>
              <a:rPr lang="en-US" altLang="zh-CN" sz="3300" dirty="0">
                <a:latin typeface="Times New Roman" panose="02020603050405020304" pitchFamily="18" charset="0"/>
                <a:cs typeface="Times New Roman" panose="02020603050405020304" pitchFamily="18" charset="0"/>
              </a:rPr>
              <a:t>MPA</a:t>
            </a:r>
            <a:r>
              <a:rPr lang="zh-CN" altLang="zh-CN" sz="3300" b="1" dirty="0"/>
              <a:t>等考试逻辑考点</a:t>
            </a:r>
            <a:r>
              <a:rPr lang="zh-CN" altLang="en-US" sz="3300" b="1" dirty="0"/>
              <a:t>：</a:t>
            </a:r>
            <a:endParaRPr lang="zh-CN" altLang="zh-CN" sz="3300" dirty="0"/>
          </a:p>
          <a:p>
            <a:pPr lvl="0"/>
            <a:endParaRPr lang="en-US" altLang="zh-CN" dirty="0"/>
          </a:p>
          <a:p>
            <a:pPr lvl="0"/>
            <a:r>
              <a:rPr lang="zh-CN" altLang="zh-CN" dirty="0"/>
              <a:t>概念间的关系</a:t>
            </a:r>
          </a:p>
          <a:p>
            <a:pPr lvl="0"/>
            <a:r>
              <a:rPr lang="zh-CN" altLang="zh-CN" dirty="0"/>
              <a:t>直言命题对当方阵口诀</a:t>
            </a:r>
          </a:p>
          <a:p>
            <a:pPr lvl="0"/>
            <a:r>
              <a:rPr lang="zh-CN" altLang="zh-CN" dirty="0"/>
              <a:t>三段论的前提型与结论型</a:t>
            </a:r>
          </a:p>
          <a:p>
            <a:pPr lvl="0"/>
            <a:r>
              <a:rPr lang="zh-CN" altLang="zh-CN" dirty="0"/>
              <a:t>联言命题和选言命题</a:t>
            </a:r>
          </a:p>
          <a:p>
            <a:pPr lvl="0"/>
            <a:r>
              <a:rPr lang="zh-CN" altLang="zh-CN" dirty="0"/>
              <a:t>假言命题的矛盾命题</a:t>
            </a:r>
          </a:p>
          <a:p>
            <a:pPr lvl="0"/>
            <a:r>
              <a:rPr lang="zh-CN" altLang="zh-CN" dirty="0"/>
              <a:t>假言命题的推理规则</a:t>
            </a:r>
          </a:p>
          <a:p>
            <a:pPr lvl="0"/>
            <a:r>
              <a:rPr lang="zh-CN" altLang="zh-CN" dirty="0"/>
              <a:t>二难推理</a:t>
            </a:r>
          </a:p>
          <a:p>
            <a:pPr lvl="0"/>
            <a:r>
              <a:rPr lang="zh-CN" altLang="zh-CN" dirty="0"/>
              <a:t>复合命题综合</a:t>
            </a:r>
          </a:p>
          <a:p>
            <a:pPr lvl="0"/>
            <a:r>
              <a:rPr lang="zh-CN" altLang="zh-CN" dirty="0"/>
              <a:t>模态命题矛盾关系、等值关</a:t>
            </a:r>
            <a:endParaRPr lang="en-US" altLang="zh-CN" dirty="0"/>
          </a:p>
          <a:p>
            <a:pPr marL="0" lvl="0" indent="0">
              <a:buNone/>
            </a:pPr>
            <a:r>
              <a:rPr lang="zh-CN" altLang="en-US" dirty="0"/>
              <a:t>系</a:t>
            </a:r>
            <a:endParaRPr lang="en-US" altLang="zh-CN" dirty="0"/>
          </a:p>
          <a:p>
            <a:pPr lvl="0"/>
            <a:endParaRPr lang="en-US" altLang="zh-CN" dirty="0"/>
          </a:p>
          <a:p>
            <a:pPr marL="0" lvl="0" indent="0">
              <a:buNone/>
            </a:pPr>
            <a:endParaRPr lang="zh-CN" altLang="zh-CN" dirty="0"/>
          </a:p>
          <a:p>
            <a:pPr lvl="0"/>
            <a:r>
              <a:rPr lang="zh-CN" altLang="zh-CN" dirty="0"/>
              <a:t>元素对应、数学思维型、真假话</a:t>
            </a:r>
          </a:p>
          <a:p>
            <a:pPr lvl="0"/>
            <a:r>
              <a:rPr lang="zh-CN" altLang="zh-CN" dirty="0"/>
              <a:t>类比推理</a:t>
            </a:r>
          </a:p>
          <a:p>
            <a:pPr lvl="0"/>
            <a:r>
              <a:rPr lang="zh-CN" altLang="zh-CN" dirty="0"/>
              <a:t>枚举归纳</a:t>
            </a:r>
          </a:p>
          <a:p>
            <a:pPr lvl="0"/>
            <a:r>
              <a:rPr lang="zh-CN" altLang="zh-CN" dirty="0"/>
              <a:t>因果论证</a:t>
            </a:r>
          </a:p>
          <a:p>
            <a:pPr lvl="0"/>
            <a:r>
              <a:rPr lang="zh-CN" altLang="zh-CN" dirty="0"/>
              <a:t>概率陷阱</a:t>
            </a:r>
          </a:p>
          <a:p>
            <a:pPr lvl="0"/>
            <a:r>
              <a:rPr lang="zh-CN" altLang="zh-CN" dirty="0"/>
              <a:t>缺桥论证、相似论证</a:t>
            </a:r>
          </a:p>
          <a:p>
            <a:pPr lvl="0"/>
            <a:r>
              <a:rPr lang="zh-CN" altLang="zh-CN" dirty="0"/>
              <a:t>解释分析、细节分析</a:t>
            </a:r>
          </a:p>
          <a:p>
            <a:pPr lvl="0"/>
            <a:r>
              <a:rPr lang="zh-CN" altLang="zh-CN" dirty="0"/>
              <a:t>常规评价、实验评价</a:t>
            </a:r>
          </a:p>
          <a:p>
            <a:endParaRPr lang="zh-CN" altLang="en-US" dirty="0"/>
          </a:p>
        </p:txBody>
      </p:sp>
    </p:spTree>
    <p:extLst>
      <p:ext uri="{BB962C8B-B14F-4D97-AF65-F5344CB8AC3E}">
        <p14:creationId xmlns:p14="http://schemas.microsoft.com/office/powerpoint/2010/main" val="2281122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80" y="228600"/>
            <a:ext cx="9224072" cy="990600"/>
          </a:xfrm>
        </p:spPr>
        <p:txBody>
          <a:bodyPr/>
          <a:lstStyle/>
          <a:p>
            <a:r>
              <a:rPr lang="zh-CN" altLang="en-US" sz="3600" b="1" dirty="0">
                <a:solidFill>
                  <a:srgbClr val="4F271C"/>
                </a:solidFill>
              </a:rPr>
              <a:t>练习题</a:t>
            </a:r>
          </a:p>
        </p:txBody>
      </p:sp>
      <p:sp>
        <p:nvSpPr>
          <p:cNvPr id="3" name="内容占位符 2"/>
          <p:cNvSpPr>
            <a:spLocks noGrp="1"/>
          </p:cNvSpPr>
          <p:nvPr>
            <p:ph sz="quarter" idx="1"/>
          </p:nvPr>
        </p:nvSpPr>
        <p:spPr>
          <a:xfrm>
            <a:off x="200472" y="1628800"/>
            <a:ext cx="9505056" cy="5112568"/>
          </a:xfrm>
        </p:spPr>
        <p:txBody>
          <a:bodyPr/>
          <a:lstStyle/>
          <a:p>
            <a:pPr marL="0" indent="0">
              <a:buNone/>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zh-CN" altLang="en-US" dirty="0"/>
              <a:t>思维的逻辑形式之间的区别，取决于（  ）</a:t>
            </a:r>
            <a:endParaRPr lang="en-US" altLang="zh-CN" dirty="0"/>
          </a:p>
          <a:p>
            <a:pPr marL="0" indent="0">
              <a:buNone/>
            </a:pPr>
            <a:r>
              <a:rPr lang="en-US" altLang="zh-CN" dirty="0"/>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思维的内容                     </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B.</a:t>
            </a:r>
            <a:r>
              <a:rPr lang="zh-CN" altLang="en-US" dirty="0">
                <a:latin typeface="Times New Roman" panose="02020603050405020304" pitchFamily="18" charset="0"/>
                <a:cs typeface="Times New Roman" panose="02020603050405020304" pitchFamily="18" charset="0"/>
              </a:rPr>
              <a:t>语言表达形式</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C.</a:t>
            </a:r>
            <a:r>
              <a:rPr lang="zh-CN" altLang="en-US" dirty="0">
                <a:latin typeface="Times New Roman" panose="02020603050405020304" pitchFamily="18" charset="0"/>
                <a:cs typeface="Times New Roman" panose="02020603050405020304" pitchFamily="18" charset="0"/>
              </a:rPr>
              <a:t>逻辑常项                         </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D.</a:t>
            </a:r>
            <a:r>
              <a:rPr lang="zh-CN" altLang="en-US" dirty="0">
                <a:latin typeface="Times New Roman" panose="02020603050405020304" pitchFamily="18" charset="0"/>
                <a:cs typeface="Times New Roman" panose="02020603050405020304" pitchFamily="18" charset="0"/>
              </a:rPr>
              <a:t>逻辑变项</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E.</a:t>
            </a:r>
            <a:r>
              <a:rPr lang="zh-CN" altLang="en-US" dirty="0">
                <a:latin typeface="Times New Roman" panose="02020603050405020304" pitchFamily="18" charset="0"/>
                <a:cs typeface="Times New Roman" panose="02020603050405020304" pitchFamily="18" charset="0"/>
              </a:rPr>
              <a:t>逻辑常项和变项</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solidFill>
                <a:srgbClr val="FF0000"/>
              </a:solidFill>
              <a:latin typeface="Times New Roman" panose="02020603050405020304" pitchFamily="18" charset="0"/>
              <a:cs typeface="Times New Roman" panose="02020603050405020304" pitchFamily="18" charset="0"/>
            </a:endParaRPr>
          </a:p>
          <a:p>
            <a:pPr marL="0" indent="0">
              <a:buNone/>
            </a:pPr>
            <a:r>
              <a:rPr lang="zh-CN" altLang="en-US" dirty="0">
                <a:solidFill>
                  <a:srgbClr val="FF0000"/>
                </a:solidFill>
                <a:latin typeface="Times New Roman" panose="02020603050405020304" pitchFamily="18" charset="0"/>
                <a:cs typeface="Times New Roman" panose="02020603050405020304" pitchFamily="18" charset="0"/>
              </a:rPr>
              <a:t>正确答案：</a:t>
            </a:r>
            <a:r>
              <a:rPr lang="en-US" altLang="zh-CN" dirty="0">
                <a:solidFill>
                  <a:srgbClr val="FF0000"/>
                </a:solidFill>
                <a:latin typeface="Times New Roman" panose="02020603050405020304" pitchFamily="18" charset="0"/>
                <a:cs typeface="Times New Roman" panose="02020603050405020304" pitchFamily="18" charset="0"/>
              </a:rPr>
              <a:t>C</a:t>
            </a:r>
          </a:p>
        </p:txBody>
      </p:sp>
    </p:spTree>
    <p:extLst>
      <p:ext uri="{BB962C8B-B14F-4D97-AF65-F5344CB8AC3E}">
        <p14:creationId xmlns:p14="http://schemas.microsoft.com/office/powerpoint/2010/main" val="2604243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80" y="228600"/>
            <a:ext cx="9224072" cy="990600"/>
          </a:xfrm>
        </p:spPr>
        <p:txBody>
          <a:bodyPr/>
          <a:lstStyle/>
          <a:p>
            <a:r>
              <a:rPr lang="zh-CN" altLang="en-US" sz="3600" b="1" dirty="0">
                <a:solidFill>
                  <a:srgbClr val="4F271C"/>
                </a:solidFill>
              </a:rPr>
              <a:t>练习题</a:t>
            </a:r>
          </a:p>
        </p:txBody>
      </p:sp>
      <p:sp>
        <p:nvSpPr>
          <p:cNvPr id="3" name="内容占位符 2"/>
          <p:cNvSpPr>
            <a:spLocks noGrp="1"/>
          </p:cNvSpPr>
          <p:nvPr>
            <p:ph sz="quarter" idx="1"/>
          </p:nvPr>
        </p:nvSpPr>
        <p:spPr>
          <a:xfrm>
            <a:off x="200472" y="1628800"/>
            <a:ext cx="9505056" cy="5112568"/>
          </a:xfrm>
        </p:spPr>
        <p:txBody>
          <a:bodyPr/>
          <a:lstStyle/>
          <a:p>
            <a:pPr marL="0" indent="0">
              <a:buNone/>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、下列命题都具有相同逻辑形式，除了（  ）</a:t>
            </a:r>
            <a:r>
              <a:rPr lang="en-US" altLang="zh-CN" dirty="0">
                <a:latin typeface="Times New Roman" panose="02020603050405020304" pitchFamily="18" charset="0"/>
                <a:cs typeface="Times New Roman" panose="02020603050405020304" pitchFamily="18" charset="0"/>
              </a:rPr>
              <a:t>     </a:t>
            </a:r>
          </a:p>
          <a:p>
            <a:pPr marL="0" indent="0">
              <a:buNone/>
            </a:pPr>
            <a:r>
              <a:rPr lang="en-US" altLang="zh-CN" dirty="0">
                <a:latin typeface="Times New Roman" panose="02020603050405020304" pitchFamily="18" charset="0"/>
                <a:cs typeface="Times New Roman" panose="02020603050405020304" pitchFamily="18" charset="0"/>
              </a:rPr>
              <a:t>      A.</a:t>
            </a:r>
            <a:r>
              <a:rPr lang="zh-CN" altLang="en-US" dirty="0">
                <a:latin typeface="Times New Roman" panose="02020603050405020304" pitchFamily="18" charset="0"/>
                <a:cs typeface="Times New Roman" panose="02020603050405020304" pitchFamily="18" charset="0"/>
              </a:rPr>
              <a:t>只要功夫深，铁杵磨成针。</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B.</a:t>
            </a:r>
            <a:r>
              <a:rPr lang="zh-CN" altLang="en-US" dirty="0">
                <a:latin typeface="Times New Roman" panose="02020603050405020304" pitchFamily="18" charset="0"/>
                <a:cs typeface="Times New Roman" panose="02020603050405020304" pitchFamily="18" charset="0"/>
              </a:rPr>
              <a:t>如果你有空，请立即回信。</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C.</a:t>
            </a:r>
            <a:r>
              <a:rPr lang="zh-CN" altLang="en-US" dirty="0">
                <a:latin typeface="Times New Roman" panose="02020603050405020304" pitchFamily="18" charset="0"/>
                <a:cs typeface="Times New Roman" panose="02020603050405020304" pitchFamily="18" charset="0"/>
              </a:rPr>
              <a:t>要是寒潮到来，气温就会下降。</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D.</a:t>
            </a:r>
            <a:r>
              <a:rPr lang="zh-CN" altLang="en-US" dirty="0">
                <a:latin typeface="Times New Roman" panose="02020603050405020304" pitchFamily="18" charset="0"/>
                <a:cs typeface="Times New Roman" panose="02020603050405020304" pitchFamily="18" charset="0"/>
              </a:rPr>
              <a:t>理论一旦掌握群众，就会变成物质力量。</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E.</a:t>
            </a:r>
            <a:r>
              <a:rPr lang="zh-CN" altLang="en-US" dirty="0">
                <a:latin typeface="Times New Roman" panose="02020603050405020304" pitchFamily="18" charset="0"/>
                <a:cs typeface="Times New Roman" panose="02020603050405020304" pitchFamily="18" charset="0"/>
              </a:rPr>
              <a:t>只有讲究科学方法，才能取得好成绩。</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solidFill>
                  <a:srgbClr val="FF0000"/>
                </a:solidFill>
                <a:latin typeface="Times New Roman" panose="02020603050405020304" pitchFamily="18" charset="0"/>
                <a:cs typeface="Times New Roman" panose="02020603050405020304" pitchFamily="18" charset="0"/>
              </a:rPr>
              <a:t>正确答案：</a:t>
            </a:r>
            <a:r>
              <a:rPr lang="en-US" altLang="zh-CN" dirty="0">
                <a:solidFill>
                  <a:srgbClr val="FF0000"/>
                </a:solidFill>
                <a:latin typeface="Times New Roman" panose="02020603050405020304" pitchFamily="18" charset="0"/>
                <a:cs typeface="Times New Roman" panose="02020603050405020304" pitchFamily="18" charset="0"/>
              </a:rPr>
              <a:t>E</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0183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arn(inVertical)">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注: 十字箭头 2">
            <a:extLst>
              <a:ext uri="{FF2B5EF4-FFF2-40B4-BE49-F238E27FC236}">
                <a16:creationId xmlns:a16="http://schemas.microsoft.com/office/drawing/2014/main" id="{208775F5-A70F-4930-BB72-994E272874F5}"/>
              </a:ext>
            </a:extLst>
          </p:cNvPr>
          <p:cNvSpPr/>
          <p:nvPr/>
        </p:nvSpPr>
        <p:spPr>
          <a:xfrm>
            <a:off x="3116796" y="2042846"/>
            <a:ext cx="3384376" cy="2772308"/>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4400" b="1" dirty="0">
                <a:solidFill>
                  <a:srgbClr val="FFFF00"/>
                </a:solidFill>
              </a:rPr>
              <a:t>论证</a:t>
            </a:r>
          </a:p>
        </p:txBody>
      </p:sp>
      <p:sp>
        <p:nvSpPr>
          <p:cNvPr id="5" name="标注: 上箭头 4">
            <a:extLst>
              <a:ext uri="{FF2B5EF4-FFF2-40B4-BE49-F238E27FC236}">
                <a16:creationId xmlns:a16="http://schemas.microsoft.com/office/drawing/2014/main" id="{188A8A23-1A77-4F02-8D51-D3C56ECDED37}"/>
              </a:ext>
            </a:extLst>
          </p:cNvPr>
          <p:cNvSpPr/>
          <p:nvPr/>
        </p:nvSpPr>
        <p:spPr>
          <a:xfrm>
            <a:off x="3728864" y="881335"/>
            <a:ext cx="2160240" cy="986408"/>
          </a:xfrm>
          <a:prstGeom prst="upArrow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最小单位</a:t>
            </a:r>
          </a:p>
        </p:txBody>
      </p:sp>
      <p:sp>
        <p:nvSpPr>
          <p:cNvPr id="6" name="文本框 5">
            <a:extLst>
              <a:ext uri="{FF2B5EF4-FFF2-40B4-BE49-F238E27FC236}">
                <a16:creationId xmlns:a16="http://schemas.microsoft.com/office/drawing/2014/main" id="{4829BC81-A183-4C45-9544-111CEA95C222}"/>
              </a:ext>
            </a:extLst>
          </p:cNvPr>
          <p:cNvSpPr txBox="1"/>
          <p:nvPr/>
        </p:nvSpPr>
        <p:spPr>
          <a:xfrm>
            <a:off x="4232920" y="228683"/>
            <a:ext cx="2376264" cy="646331"/>
          </a:xfrm>
          <a:prstGeom prst="rect">
            <a:avLst/>
          </a:prstGeom>
          <a:noFill/>
        </p:spPr>
        <p:txBody>
          <a:bodyPr wrap="square" rtlCol="0">
            <a:spAutoFit/>
          </a:bodyPr>
          <a:lstStyle/>
          <a:p>
            <a:r>
              <a:rPr lang="zh-CN" altLang="en-US" sz="3600" b="1" dirty="0">
                <a:solidFill>
                  <a:srgbClr val="FF0000"/>
                </a:solidFill>
              </a:rPr>
              <a:t>概念</a:t>
            </a:r>
          </a:p>
        </p:txBody>
      </p:sp>
      <p:sp>
        <p:nvSpPr>
          <p:cNvPr id="7" name="标注: 右箭头 6">
            <a:extLst>
              <a:ext uri="{FF2B5EF4-FFF2-40B4-BE49-F238E27FC236}">
                <a16:creationId xmlns:a16="http://schemas.microsoft.com/office/drawing/2014/main" id="{130499EF-B6AE-46E8-8BDB-798E221E0ABE}"/>
              </a:ext>
            </a:extLst>
          </p:cNvPr>
          <p:cNvSpPr/>
          <p:nvPr/>
        </p:nvSpPr>
        <p:spPr>
          <a:xfrm>
            <a:off x="6897216" y="2695551"/>
            <a:ext cx="864096" cy="1466897"/>
          </a:xfrm>
          <a:prstGeom prst="rightArrow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工具</a:t>
            </a:r>
          </a:p>
        </p:txBody>
      </p:sp>
      <p:sp>
        <p:nvSpPr>
          <p:cNvPr id="8" name="标注: 左箭头 7">
            <a:extLst>
              <a:ext uri="{FF2B5EF4-FFF2-40B4-BE49-F238E27FC236}">
                <a16:creationId xmlns:a16="http://schemas.microsoft.com/office/drawing/2014/main" id="{8BEC5689-FE7D-444D-ABA4-B91B00D27FE6}"/>
              </a:ext>
            </a:extLst>
          </p:cNvPr>
          <p:cNvSpPr/>
          <p:nvPr/>
        </p:nvSpPr>
        <p:spPr>
          <a:xfrm>
            <a:off x="1788975" y="2678247"/>
            <a:ext cx="931777" cy="1484201"/>
          </a:xfrm>
          <a:prstGeom prst="leftArrow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基础</a:t>
            </a:r>
          </a:p>
        </p:txBody>
      </p:sp>
      <p:sp>
        <p:nvSpPr>
          <p:cNvPr id="9" name="标注: 下箭头 8">
            <a:extLst>
              <a:ext uri="{FF2B5EF4-FFF2-40B4-BE49-F238E27FC236}">
                <a16:creationId xmlns:a16="http://schemas.microsoft.com/office/drawing/2014/main" id="{7120755F-BB85-4F9B-9B90-9AA65D5BB75E}"/>
              </a:ext>
            </a:extLst>
          </p:cNvPr>
          <p:cNvSpPr/>
          <p:nvPr/>
        </p:nvSpPr>
        <p:spPr>
          <a:xfrm>
            <a:off x="3152800" y="4963573"/>
            <a:ext cx="3312368" cy="1052138"/>
          </a:xfrm>
          <a:prstGeom prst="downArrow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建构一个论证</a:t>
            </a:r>
          </a:p>
        </p:txBody>
      </p:sp>
      <p:sp>
        <p:nvSpPr>
          <p:cNvPr id="10" name="矩形 9">
            <a:extLst>
              <a:ext uri="{FF2B5EF4-FFF2-40B4-BE49-F238E27FC236}">
                <a16:creationId xmlns:a16="http://schemas.microsoft.com/office/drawing/2014/main" id="{519E0ED1-8243-47AC-A2D8-A349A848C677}"/>
              </a:ext>
            </a:extLst>
          </p:cNvPr>
          <p:cNvSpPr/>
          <p:nvPr/>
        </p:nvSpPr>
        <p:spPr>
          <a:xfrm>
            <a:off x="482957" y="3105832"/>
            <a:ext cx="1107996" cy="646331"/>
          </a:xfrm>
          <a:prstGeom prst="rect">
            <a:avLst/>
          </a:prstGeom>
        </p:spPr>
        <p:txBody>
          <a:bodyPr wrap="none">
            <a:spAutoFit/>
          </a:bodyPr>
          <a:lstStyle/>
          <a:p>
            <a:r>
              <a:rPr lang="zh-CN" altLang="en-US" sz="3600" b="1" dirty="0">
                <a:solidFill>
                  <a:srgbClr val="FF0000"/>
                </a:solidFill>
              </a:rPr>
              <a:t>命题</a:t>
            </a:r>
          </a:p>
        </p:txBody>
      </p:sp>
      <p:sp>
        <p:nvSpPr>
          <p:cNvPr id="11" name="矩形 10">
            <a:extLst>
              <a:ext uri="{FF2B5EF4-FFF2-40B4-BE49-F238E27FC236}">
                <a16:creationId xmlns:a16="http://schemas.microsoft.com/office/drawing/2014/main" id="{20A040F1-028C-45E2-84F0-019E358D309C}"/>
              </a:ext>
            </a:extLst>
          </p:cNvPr>
          <p:cNvSpPr/>
          <p:nvPr/>
        </p:nvSpPr>
        <p:spPr>
          <a:xfrm>
            <a:off x="7905328" y="3105833"/>
            <a:ext cx="1107996" cy="646331"/>
          </a:xfrm>
          <a:prstGeom prst="rect">
            <a:avLst/>
          </a:prstGeom>
        </p:spPr>
        <p:txBody>
          <a:bodyPr wrap="none">
            <a:spAutoFit/>
          </a:bodyPr>
          <a:lstStyle/>
          <a:p>
            <a:pPr lvl="0"/>
            <a:r>
              <a:rPr lang="zh-CN" altLang="en-US" sz="3600" b="1" dirty="0">
                <a:solidFill>
                  <a:srgbClr val="FF0000"/>
                </a:solidFill>
              </a:rPr>
              <a:t>推理</a:t>
            </a:r>
          </a:p>
        </p:txBody>
      </p:sp>
      <p:sp>
        <p:nvSpPr>
          <p:cNvPr id="12" name="矩形 11">
            <a:extLst>
              <a:ext uri="{FF2B5EF4-FFF2-40B4-BE49-F238E27FC236}">
                <a16:creationId xmlns:a16="http://schemas.microsoft.com/office/drawing/2014/main" id="{C0467D70-F936-4994-96E5-B5148E458751}"/>
              </a:ext>
            </a:extLst>
          </p:cNvPr>
          <p:cNvSpPr/>
          <p:nvPr/>
        </p:nvSpPr>
        <p:spPr>
          <a:xfrm>
            <a:off x="3562489" y="6048462"/>
            <a:ext cx="2492990" cy="646331"/>
          </a:xfrm>
          <a:prstGeom prst="rect">
            <a:avLst/>
          </a:prstGeom>
        </p:spPr>
        <p:txBody>
          <a:bodyPr wrap="none">
            <a:spAutoFit/>
          </a:bodyPr>
          <a:lstStyle/>
          <a:p>
            <a:pPr lvl="0"/>
            <a:r>
              <a:rPr lang="zh-CN" altLang="en-US" sz="3600" b="1" dirty="0">
                <a:solidFill>
                  <a:srgbClr val="FF0000"/>
                </a:solidFill>
              </a:rPr>
              <a:t>证明和反驳</a:t>
            </a:r>
          </a:p>
        </p:txBody>
      </p:sp>
    </p:spTree>
    <p:extLst>
      <p:ext uri="{BB962C8B-B14F-4D97-AF65-F5344CB8AC3E}">
        <p14:creationId xmlns:p14="http://schemas.microsoft.com/office/powerpoint/2010/main" val="132177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7" grpId="0" animBg="1"/>
      <p:bldP spid="8" grpId="0" animBg="1"/>
      <p:bldP spid="9" grpId="0" animBg="1"/>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833" y="116632"/>
            <a:ext cx="9152064" cy="990600"/>
          </a:xfrm>
        </p:spPr>
        <p:txBody>
          <a:bodyPr/>
          <a:lstStyle/>
          <a:p>
            <a:r>
              <a:rPr lang="zh-CN" altLang="en-US" sz="3600" b="1" dirty="0" smtClean="0">
                <a:solidFill>
                  <a:srgbClr val="FF0000"/>
                </a:solidFill>
              </a:rPr>
              <a:t>思维</a:t>
            </a:r>
            <a:r>
              <a:rPr lang="en-US" altLang="zh-CN" sz="3600" b="1" dirty="0" smtClean="0">
                <a:solidFill>
                  <a:srgbClr val="FF0000"/>
                </a:solidFill>
              </a:rPr>
              <a:t>/</a:t>
            </a:r>
            <a:r>
              <a:rPr lang="zh-CN" altLang="en-US" sz="3600" b="1" dirty="0" smtClean="0">
                <a:solidFill>
                  <a:srgbClr val="FF0000"/>
                </a:solidFill>
              </a:rPr>
              <a:t>推理的基本规律</a:t>
            </a:r>
            <a:endParaRPr lang="en-US" altLang="zh-CN" sz="3600" b="1" dirty="0"/>
          </a:p>
        </p:txBody>
      </p:sp>
      <p:sp>
        <p:nvSpPr>
          <p:cNvPr id="3" name="内容占位符 2"/>
          <p:cNvSpPr>
            <a:spLocks noGrp="1"/>
          </p:cNvSpPr>
          <p:nvPr>
            <p:ph sz="quarter" idx="1"/>
          </p:nvPr>
        </p:nvSpPr>
        <p:spPr>
          <a:xfrm>
            <a:off x="416496" y="2780928"/>
            <a:ext cx="1491325" cy="600000"/>
          </a:xfrm>
        </p:spPr>
        <p:txBody>
          <a:bodyPr>
            <a:normAutofit/>
          </a:bodyPr>
          <a:lstStyle/>
          <a:p>
            <a:pPr>
              <a:buNone/>
            </a:pPr>
            <a:r>
              <a:rPr lang="zh-CN" altLang="en-US" b="1" dirty="0" smtClean="0"/>
              <a:t>确定性</a:t>
            </a:r>
            <a:endParaRPr lang="en-US" altLang="zh-CN" b="1" dirty="0"/>
          </a:p>
        </p:txBody>
      </p:sp>
      <p:graphicFrame>
        <p:nvGraphicFramePr>
          <p:cNvPr id="6" name="图示 5">
            <a:extLst>
              <a:ext uri="{FF2B5EF4-FFF2-40B4-BE49-F238E27FC236}">
                <a16:creationId xmlns:a16="http://schemas.microsoft.com/office/drawing/2014/main" id="{87924179-74D7-4F41-B077-3993D3C7B4D6}"/>
              </a:ext>
            </a:extLst>
          </p:cNvPr>
          <p:cNvGraphicFramePr/>
          <p:nvPr>
            <p:extLst>
              <p:ext uri="{D42A27DB-BD31-4B8C-83A1-F6EECF244321}">
                <p14:modId xmlns:p14="http://schemas.microsoft.com/office/powerpoint/2010/main" val="992269074"/>
              </p:ext>
            </p:extLst>
          </p:nvPr>
        </p:nvGraphicFramePr>
        <p:xfrm>
          <a:off x="1568624" y="1484784"/>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内容占位符 2"/>
          <p:cNvSpPr txBox="1">
            <a:spLocks/>
          </p:cNvSpPr>
          <p:nvPr/>
        </p:nvSpPr>
        <p:spPr>
          <a:xfrm>
            <a:off x="4088904" y="6093296"/>
            <a:ext cx="1491325" cy="6000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zh-CN" altLang="en-US" sz="2900" b="1" i="0" u="none" strike="noStrike" kern="1200" cap="none" spc="0" normalizeH="0" baseline="0" noProof="0" dirty="0" smtClean="0">
                <a:ln>
                  <a:noFill/>
                </a:ln>
                <a:solidFill>
                  <a:schemeClr val="tx1"/>
                </a:solidFill>
                <a:effectLst/>
                <a:uLnTx/>
                <a:uFillTx/>
                <a:latin typeface="+mn-lt"/>
                <a:ea typeface="+mn-ea"/>
                <a:cs typeface="+mn-cs"/>
              </a:rPr>
              <a:t>明确性</a:t>
            </a:r>
            <a:endParaRPr kumimoji="0" lang="en-US" altLang="zh-CN" sz="2900" b="1" i="0" u="none" strike="noStrike" kern="1200" cap="none" spc="0" normalizeH="0" baseline="0" noProof="0" dirty="0">
              <a:ln>
                <a:noFill/>
              </a:ln>
              <a:solidFill>
                <a:schemeClr val="tx1"/>
              </a:solidFill>
              <a:effectLst/>
              <a:uLnTx/>
              <a:uFillTx/>
              <a:latin typeface="+mn-lt"/>
              <a:ea typeface="+mn-ea"/>
              <a:cs typeface="+mn-cs"/>
            </a:endParaRPr>
          </a:p>
        </p:txBody>
      </p:sp>
      <p:sp>
        <p:nvSpPr>
          <p:cNvPr id="7" name="内容占位符 2"/>
          <p:cNvSpPr txBox="1">
            <a:spLocks/>
          </p:cNvSpPr>
          <p:nvPr/>
        </p:nvSpPr>
        <p:spPr>
          <a:xfrm>
            <a:off x="7473280" y="2636912"/>
            <a:ext cx="1491325" cy="6000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lang="zh-CN" altLang="en-US" sz="2900" b="1" dirty="0" smtClean="0"/>
              <a:t>一致性</a:t>
            </a:r>
            <a:endParaRPr kumimoji="0" lang="en-US" altLang="zh-CN" sz="2900" b="1"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46346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cademicPresentation1_TP10352479">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470B6C7-96FA-4D84-90CD-07101C1F8B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用于大学课程的学术演示文稿（纸张和铅笔设计）</Template>
  <TotalTime>0</TotalTime>
  <Words>4837</Words>
  <Application>Microsoft Office PowerPoint</Application>
  <PresentationFormat>A4 纸张(210x297 毫米)</PresentationFormat>
  <Paragraphs>494</Paragraphs>
  <Slides>72</Slides>
  <Notes>18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72</vt:i4>
      </vt:variant>
    </vt:vector>
  </HeadingPairs>
  <TitlesOfParts>
    <vt:vector size="88" baseType="lpstr">
      <vt:lpstr>Hannotate SC</vt:lpstr>
      <vt:lpstr>HanziPen SC</vt:lpstr>
      <vt:lpstr>方正姚体</vt:lpstr>
      <vt:lpstr>仿宋</vt:lpstr>
      <vt:lpstr>华文仿宋</vt:lpstr>
      <vt:lpstr>华文新魏</vt:lpstr>
      <vt:lpstr>宋体</vt:lpstr>
      <vt:lpstr>Arial</vt:lpstr>
      <vt:lpstr>Calibri</vt:lpstr>
      <vt:lpstr>Cambria</vt:lpstr>
      <vt:lpstr>Times New Roman</vt:lpstr>
      <vt:lpstr>Tw Cen MT</vt:lpstr>
      <vt:lpstr>Verdana</vt:lpstr>
      <vt:lpstr>Wingdings</vt:lpstr>
      <vt:lpstr>Wingdings 2</vt:lpstr>
      <vt:lpstr>AcademicPresentation1_TP10352479</vt:lpstr>
      <vt:lpstr>逻 辑 学</vt:lpstr>
      <vt:lpstr>课程信息</vt:lpstr>
      <vt:lpstr>课程信息</vt:lpstr>
      <vt:lpstr>绪论</vt:lpstr>
      <vt:lpstr>PowerPoint 演示文稿</vt:lpstr>
      <vt:lpstr>PowerPoint 演示文稿</vt:lpstr>
      <vt:lpstr>三个层次的逻辑学</vt:lpstr>
      <vt:lpstr>PowerPoint 演示文稿</vt:lpstr>
      <vt:lpstr>思维/推理的基本规律</vt:lpstr>
      <vt:lpstr>PowerPoint 演示文稿</vt:lpstr>
      <vt:lpstr>PowerPoint 演示文稿</vt:lpstr>
      <vt:lpstr>PowerPoint 演示文稿</vt:lpstr>
      <vt:lpstr>PowerPoint 演示文稿</vt:lpstr>
      <vt:lpstr>PowerPoint 演示文稿</vt:lpstr>
      <vt:lpstr>PowerPoint 演示文稿</vt:lpstr>
      <vt:lpstr>2. 逻辑学的研究对象</vt:lpstr>
      <vt:lpstr>2. 逻辑学的研究对象</vt:lpstr>
      <vt:lpstr>2. 逻辑学的研究对象</vt:lpstr>
      <vt:lpstr>2. 逻辑学的研究对象</vt:lpstr>
      <vt:lpstr>PowerPoint 演示文稿</vt:lpstr>
      <vt:lpstr>2. 逻辑学的研究对象</vt:lpstr>
      <vt:lpstr>PowerPoint 演示文稿</vt:lpstr>
      <vt:lpstr>2. 逻辑学的研究对象</vt:lpstr>
      <vt:lpstr>PowerPoint 演示文稿</vt:lpstr>
      <vt:lpstr>PowerPoint 演示文稿</vt:lpstr>
      <vt:lpstr>2. 逻辑学的研究对象</vt:lpstr>
      <vt:lpstr>2. 逻辑学的研究对象</vt:lpstr>
      <vt:lpstr>PowerPoint 演示文稿</vt:lpstr>
      <vt:lpstr>PowerPoint 演示文稿</vt:lpstr>
      <vt:lpstr>2. 逻辑学的研究对象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逻辑学的研究对象</vt:lpstr>
      <vt:lpstr>3 逻辑学的性质和作用</vt:lpstr>
      <vt:lpstr>3 逻辑学的性质和作用</vt:lpstr>
      <vt:lpstr>3 逻辑学的性质和作用</vt:lpstr>
      <vt:lpstr>PowerPoint 演示文稿</vt:lpstr>
      <vt:lpstr>3 逻辑学的性质和作用</vt:lpstr>
      <vt:lpstr>3 逻辑学的性质和作用</vt:lpstr>
      <vt:lpstr>3 逻辑学的性质和作用</vt:lpstr>
      <vt:lpstr>3 逻辑学的性质和作用</vt:lpstr>
      <vt:lpstr>3 逻辑学的性质和作用 </vt:lpstr>
      <vt:lpstr>3 逻辑学的性质和作用</vt:lpstr>
      <vt:lpstr>3 逻辑学的性质和作用</vt:lpstr>
      <vt:lpstr>3 逻辑学的性质和作用</vt:lpstr>
      <vt:lpstr>3 逻辑学的性质和作用</vt:lpstr>
      <vt:lpstr>3 逻辑学的性质和作用</vt:lpstr>
      <vt:lpstr>3 逻辑学的性质和作用</vt:lpstr>
      <vt:lpstr>3 逻辑学的性质和作用</vt:lpstr>
      <vt:lpstr>3 逻辑学的性质和作用</vt:lpstr>
      <vt:lpstr>3 逻辑学的性质和作用</vt:lpstr>
      <vt:lpstr>3 逻辑学的性质和作用</vt:lpstr>
      <vt:lpstr>3 逻辑学的性质和作用</vt:lpstr>
      <vt:lpstr>3 逻辑学的性质和作用</vt:lpstr>
      <vt:lpstr>3 逻辑学的性质和作用</vt:lpstr>
      <vt:lpstr>3 逻辑学的性质和作用</vt:lpstr>
      <vt:lpstr>练习题</vt:lpstr>
      <vt:lpstr>练习题</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2017-01-28T08:03:05Z</dcterms:created>
  <dcterms:modified xsi:type="dcterms:W3CDTF">2018-05-25T07:04:38Z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TC101671252052</vt:lpwstr>
  </property>
</Properties>
</file>